
<file path=[Content_Types].xml><?xml version="1.0" encoding="utf-8"?>
<Types xmlns="http://schemas.openxmlformats.org/package/2006/content-types">
  <Default Extension="xml" ContentType="application/xml"/>
  <Default Extension="png" ContentType="image/png"/>
  <Default Extension="jpg" ContentType="image/jpeg"/>
  <Default Extension="jpeg" ContentType="image/jpeg"/>
  <Default Extension="emf" ContentType="image/x-emf"/>
  <Default Extension="rels" ContentType="application/vnd.openxmlformats-package.relationships+xml"/>
  <Default Extension="wav" ContentType="audio/wav"/>
  <Default Extension="bin" ContentType="application/vnd.openxmlformats-officedocument.presentationml.printerSettings"/>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5"/>
  </p:notesMasterIdLst>
  <p:sldIdLst>
    <p:sldId id="265" r:id="rId2"/>
    <p:sldId id="271" r:id="rId3"/>
    <p:sldId id="266" r:id="rId4"/>
    <p:sldId id="267" r:id="rId5"/>
    <p:sldId id="268" r:id="rId6"/>
    <p:sldId id="269" r:id="rId7"/>
    <p:sldId id="270" r:id="rId8"/>
    <p:sldId id="272" r:id="rId9"/>
    <p:sldId id="276" r:id="rId10"/>
    <p:sldId id="277" r:id="rId11"/>
    <p:sldId id="278" r:id="rId12"/>
    <p:sldId id="279" r:id="rId13"/>
    <p:sldId id="274"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40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8" d="100"/>
          <a:sy n="68" d="100"/>
        </p:scale>
        <p:origin x="-104" y="-552"/>
      </p:cViewPr>
      <p:guideLst>
        <p:guide orient="horz" pos="2160"/>
        <p:guide pos="2880"/>
      </p:guideLst>
    </p:cSldViewPr>
  </p:slideViewPr>
  <p:notesTextViewPr>
    <p:cViewPr>
      <p:scale>
        <a:sx n="100" d="100"/>
        <a:sy n="100" d="100"/>
      </p:scale>
      <p:origin x="0" y="0"/>
    </p:cViewPr>
  </p:notesTextViewPr>
  <p:sorterViewPr>
    <p:cViewPr>
      <p:scale>
        <a:sx n="132" d="100"/>
        <a:sy n="132" d="100"/>
      </p:scale>
      <p:origin x="0" y="0"/>
    </p:cViewPr>
  </p:sorterViewPr>
  <p:notesViewPr>
    <p:cSldViewPr snapToGrid="0" snapToObjects="1">
      <p:cViewPr>
        <p:scale>
          <a:sx n="121" d="100"/>
          <a:sy n="121" d="100"/>
        </p:scale>
        <p:origin x="-80" y="65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271D30-2F96-CC4B-97F4-9768076E1991}" type="datetimeFigureOut">
              <a:rPr lang="en-US" smtClean="0"/>
              <a:t>9/12/17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2A43F4-1268-6241-A6BF-B693C8257F73}" type="slidenum">
              <a:rPr lang="en-US" smtClean="0"/>
              <a:t>‹#›</a:t>
            </a:fld>
            <a:endParaRPr lang="en-US"/>
          </a:p>
        </p:txBody>
      </p:sp>
    </p:spTree>
    <p:extLst>
      <p:ext uri="{BB962C8B-B14F-4D97-AF65-F5344CB8AC3E}">
        <p14:creationId xmlns:p14="http://schemas.microsoft.com/office/powerpoint/2010/main" val="22181847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 Id="rId3" Type="http://schemas.openxmlformats.org/officeDocument/2006/relationships/hyperlink" Target="http://www.nationalautismcenter.org"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nSpc>
                <a:spcPct val="120000"/>
              </a:lnSpc>
            </a:pPr>
            <a:r>
              <a:rPr lang="en-US" sz="1100" dirty="0" smtClean="0">
                <a:latin typeface="Arial Narrow"/>
                <a:cs typeface="Arial Narrow"/>
              </a:rPr>
              <a:t>Speaker Notes:</a:t>
            </a:r>
          </a:p>
          <a:p>
            <a:pPr marL="171450" indent="-171450">
              <a:lnSpc>
                <a:spcPct val="120000"/>
              </a:lnSpc>
              <a:buFont typeface="Arial"/>
              <a:buChar char="•"/>
            </a:pPr>
            <a:endParaRPr lang="en-US" sz="1100" dirty="0">
              <a:latin typeface="Arial Narrow"/>
              <a:cs typeface="Arial Narrow"/>
            </a:endParaRPr>
          </a:p>
          <a:p>
            <a:pPr marL="171450" indent="-171450">
              <a:lnSpc>
                <a:spcPct val="120000"/>
              </a:lnSpc>
              <a:buFont typeface="Arial"/>
              <a:buChar char="•"/>
            </a:pPr>
            <a:r>
              <a:rPr lang="en-US" sz="1100" dirty="0" smtClean="0">
                <a:latin typeface="Arial Narrow"/>
                <a:cs typeface="Arial Narrow"/>
              </a:rPr>
              <a:t>Carol Gray initiated the use of the term </a:t>
            </a:r>
            <a:r>
              <a:rPr lang="en-US" sz="1100" i="1" dirty="0" smtClean="0">
                <a:latin typeface="Arial Narrow"/>
                <a:cs typeface="Arial Narrow"/>
              </a:rPr>
              <a:t>Social Story </a:t>
            </a:r>
            <a:r>
              <a:rPr lang="en-US" sz="1100" dirty="0" smtClean="0">
                <a:latin typeface="Arial Narrow"/>
                <a:cs typeface="Arial Narrow"/>
              </a:rPr>
              <a:t>in 1991 to describe accurate and unassuming descriptions of people, places, activities, skills, and concepts.  Shortly thereafter, the first definition of the term Social Story was published in a formal journal in an article that she co-authored with Joy Garand (Nichols) titled, “Social Stories: Improving Responses of Individuals with Autism with Accurate Social Information.” </a:t>
            </a:r>
          </a:p>
          <a:p>
            <a:pPr marL="171450" indent="-171450">
              <a:lnSpc>
                <a:spcPct val="120000"/>
              </a:lnSpc>
              <a:buFont typeface="Arial"/>
              <a:buChar char="•"/>
            </a:pPr>
            <a:r>
              <a:rPr lang="en-US" sz="1100" dirty="0" smtClean="0">
                <a:latin typeface="Arial Narrow"/>
                <a:cs typeface="Arial Narrow"/>
              </a:rPr>
              <a:t>Gray</a:t>
            </a:r>
            <a:r>
              <a:rPr lang="en-US" sz="1100" dirty="0">
                <a:latin typeface="Arial Narrow"/>
                <a:cs typeface="Arial Narrow"/>
              </a:rPr>
              <a:t>, C. A., &amp; Garand, J. (1993). Social Stories: Improving responses of individuals with autism with accurate social information. Focus on Autistic Behavior, 8, 1-10.</a:t>
            </a:r>
          </a:p>
          <a:p>
            <a:pPr marL="171450" indent="-171450">
              <a:lnSpc>
                <a:spcPct val="120000"/>
              </a:lnSpc>
              <a:buFont typeface="Arial"/>
              <a:buChar char="•"/>
            </a:pPr>
            <a:endParaRPr lang="en-US" sz="1100" i="1" dirty="0">
              <a:latin typeface="Arial Narrow"/>
              <a:cs typeface="Arial Narrow"/>
            </a:endParaRPr>
          </a:p>
          <a:p>
            <a:pPr marL="171450" indent="-171450">
              <a:lnSpc>
                <a:spcPct val="120000"/>
              </a:lnSpc>
              <a:buFont typeface="Arial"/>
              <a:buChar char="•"/>
            </a:pPr>
            <a:r>
              <a:rPr lang="en-US" sz="1100" dirty="0" smtClean="0">
                <a:latin typeface="Arial Narrow"/>
                <a:cs typeface="Arial Narrow"/>
              </a:rPr>
              <a:t>In 2010, The National Autism Center listed </a:t>
            </a:r>
            <a:r>
              <a:rPr lang="ja-JP" altLang="en-US" sz="1100" dirty="0" smtClean="0">
                <a:latin typeface="Arial Narrow"/>
                <a:cs typeface="Arial Narrow"/>
              </a:rPr>
              <a:t>“</a:t>
            </a:r>
            <a:r>
              <a:rPr lang="en-US" altLang="ja-JP" sz="1100" dirty="0" smtClean="0">
                <a:latin typeface="Arial Narrow"/>
                <a:cs typeface="Arial Narrow"/>
              </a:rPr>
              <a:t>story-based intervention package</a:t>
            </a:r>
            <a:r>
              <a:rPr lang="ja-JP" altLang="en-US" sz="1100" dirty="0" smtClean="0">
                <a:latin typeface="Arial Narrow"/>
                <a:cs typeface="Arial Narrow"/>
              </a:rPr>
              <a:t>”</a:t>
            </a:r>
            <a:r>
              <a:rPr lang="en-US" altLang="ja-JP" sz="1100" dirty="0" smtClean="0">
                <a:latin typeface="Arial Narrow"/>
                <a:cs typeface="Arial Narrow"/>
              </a:rPr>
              <a:t> (with Social Stories™ identified as the most well-known) as one of eleven established treatments for children on the autism spectrum. </a:t>
            </a:r>
            <a:r>
              <a:rPr lang="en-US" sz="1100" dirty="0" smtClean="0">
                <a:latin typeface="Arial Narrow"/>
                <a:cs typeface="Arial Narrow"/>
              </a:rPr>
              <a:t>National </a:t>
            </a:r>
            <a:r>
              <a:rPr lang="en-US" sz="1100" dirty="0">
                <a:latin typeface="Arial Narrow"/>
                <a:cs typeface="Arial Narrow"/>
              </a:rPr>
              <a:t>Autism Center. (2010). National Standards Project. Retrieved from </a:t>
            </a:r>
            <a:r>
              <a:rPr lang="en-US" sz="1100" dirty="0">
                <a:latin typeface="Arial Narrow"/>
                <a:cs typeface="Arial Narrow"/>
                <a:hlinkClick r:id="rId3"/>
              </a:rPr>
              <a:t>www.nationalautismcenter.org</a:t>
            </a:r>
            <a:r>
              <a:rPr lang="en-US" sz="1100" dirty="0">
                <a:latin typeface="Arial Narrow"/>
                <a:cs typeface="Arial Narrow"/>
              </a:rPr>
              <a:t>.  </a:t>
            </a:r>
          </a:p>
          <a:p>
            <a:pPr marL="171450" indent="-171450">
              <a:lnSpc>
                <a:spcPct val="120000"/>
              </a:lnSpc>
              <a:buFont typeface="Arial"/>
              <a:buChar char="•"/>
            </a:pPr>
            <a:endParaRPr lang="en-US" altLang="ja-JP" sz="1100" dirty="0" smtClean="0">
              <a:latin typeface="Arial Narrow"/>
              <a:cs typeface="Arial Narrow"/>
            </a:endParaRPr>
          </a:p>
          <a:p>
            <a:pPr marL="171450" indent="-171450">
              <a:lnSpc>
                <a:spcPct val="120000"/>
              </a:lnSpc>
              <a:buFont typeface="Arial"/>
              <a:buChar char="•"/>
            </a:pPr>
            <a:r>
              <a:rPr lang="en-US" altLang="ja-JP" sz="1100" dirty="0" smtClean="0">
                <a:latin typeface="Arial Narrow"/>
                <a:cs typeface="Arial Narrow"/>
              </a:rPr>
              <a:t>People often use the term ‘Social Story’ in reference to anything in writing, often without realizing that it is a clearly defined and researched literary format.  Reserving ‘Social Story’ for stories that meet the 10 criteria, sometimes referred to as the defining characteristics, is important to clear communication between caregivers and professionals, research efforts, and the future quality, integrity, and safety of the approach.</a:t>
            </a:r>
          </a:p>
          <a:p>
            <a:pPr>
              <a:lnSpc>
                <a:spcPct val="120000"/>
              </a:lnSpc>
            </a:pPr>
            <a:endParaRPr lang="en-US" sz="1100" dirty="0" smtClean="0">
              <a:latin typeface="Arial Narrow"/>
              <a:cs typeface="Arial Narrow"/>
            </a:endParaRPr>
          </a:p>
          <a:p>
            <a:pPr marL="171450" indent="-171450">
              <a:lnSpc>
                <a:spcPct val="120000"/>
              </a:lnSpc>
              <a:buFont typeface="Arial"/>
              <a:buChar char="•"/>
            </a:pPr>
            <a:endParaRPr lang="en-US" sz="1100" dirty="0">
              <a:latin typeface="Arial Narrow"/>
              <a:cs typeface="Arial Narrow"/>
            </a:endParaRPr>
          </a:p>
        </p:txBody>
      </p:sp>
      <p:sp>
        <p:nvSpPr>
          <p:cNvPr id="4" name="Slide Number Placeholder 3"/>
          <p:cNvSpPr>
            <a:spLocks noGrp="1"/>
          </p:cNvSpPr>
          <p:nvPr>
            <p:ph type="sldNum" sz="quarter" idx="10"/>
          </p:nvPr>
        </p:nvSpPr>
        <p:spPr/>
        <p:txBody>
          <a:bodyPr/>
          <a:lstStyle/>
          <a:p>
            <a:pPr>
              <a:defRPr/>
            </a:pPr>
            <a:fld id="{E87A4A73-2B25-1B4D-8EB9-5843D967F16C}" type="slidenum">
              <a:rPr lang="en-US" smtClean="0">
                <a:solidFill>
                  <a:prstClr val="black"/>
                </a:solidFill>
                <a:latin typeface="Calibri"/>
              </a:rPr>
              <a:pPr>
                <a:defRPr/>
              </a:pPr>
              <a:t>1</a:t>
            </a:fld>
            <a:endParaRPr lang="en-US">
              <a:solidFill>
                <a:prstClr val="black"/>
              </a:solidFill>
              <a:latin typeface="Calibri"/>
            </a:endParaRPr>
          </a:p>
        </p:txBody>
      </p:sp>
    </p:spTree>
    <p:extLst>
      <p:ext uri="{BB962C8B-B14F-4D97-AF65-F5344CB8AC3E}">
        <p14:creationId xmlns:p14="http://schemas.microsoft.com/office/powerpoint/2010/main" val="2782272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endParaRPr lang="en-US" dirty="0"/>
          </a:p>
          <a:p>
            <a:r>
              <a:rPr lang="en-US" dirty="0" smtClean="0"/>
              <a:t>This is the Story.  Note that it does not mention the toddler’s distress, instead focusing on information that he may not have or understand.</a:t>
            </a:r>
          </a:p>
          <a:p>
            <a:endParaRPr lang="en-US" dirty="0"/>
          </a:p>
          <a:p>
            <a:r>
              <a:rPr lang="en-US" dirty="0" smtClean="0"/>
              <a:t>The Story was immediately effective.</a:t>
            </a:r>
            <a:endParaRPr lang="en-US" dirty="0" smtClean="0"/>
          </a:p>
          <a:p>
            <a:endParaRPr lang="en-US" dirty="0">
              <a:solidFill>
                <a:schemeClr val="accent6">
                  <a:lumMod val="75000"/>
                </a:schemeClr>
              </a:solidFill>
            </a:endParaRPr>
          </a:p>
          <a:p>
            <a:pPr marL="171450" indent="-171450">
              <a:buFont typeface="Arial"/>
              <a:buChar char="•"/>
            </a:pPr>
            <a:endParaRPr lang="en-US" sz="1000" dirty="0">
              <a:solidFill>
                <a:schemeClr val="accent6">
                  <a:lumMod val="75000"/>
                </a:schemeClr>
              </a:solidFill>
            </a:endParaRPr>
          </a:p>
        </p:txBody>
      </p:sp>
      <p:sp>
        <p:nvSpPr>
          <p:cNvPr id="4" name="Slide Number Placeholder 3"/>
          <p:cNvSpPr>
            <a:spLocks noGrp="1"/>
          </p:cNvSpPr>
          <p:nvPr>
            <p:ph type="sldNum" sz="quarter" idx="10"/>
          </p:nvPr>
        </p:nvSpPr>
        <p:spPr/>
        <p:txBody>
          <a:bodyPr/>
          <a:lstStyle/>
          <a:p>
            <a:pPr>
              <a:defRPr/>
            </a:pPr>
            <a:fld id="{E87A4A73-2B25-1B4D-8EB9-5843D967F16C}" type="slidenum">
              <a:rPr lang="en-US" smtClean="0"/>
              <a:pPr>
                <a:defRPr/>
              </a:pPr>
              <a:t>10</a:t>
            </a:fld>
            <a:endParaRPr lang="en-US"/>
          </a:p>
        </p:txBody>
      </p:sp>
    </p:spTree>
    <p:extLst>
      <p:ext uri="{BB962C8B-B14F-4D97-AF65-F5344CB8AC3E}">
        <p14:creationId xmlns:p14="http://schemas.microsoft.com/office/powerpoint/2010/main" val="1176527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solidFill>
                  <a:schemeClr val="accent6">
                    <a:lumMod val="75000"/>
                  </a:schemeClr>
                </a:solidFill>
              </a:rPr>
              <a:t>*</a:t>
            </a:r>
          </a:p>
          <a:p>
            <a:r>
              <a:rPr lang="en-US" sz="1000" dirty="0" smtClean="0">
                <a:solidFill>
                  <a:schemeClr val="accent6">
                    <a:lumMod val="75000"/>
                  </a:schemeClr>
                </a:solidFill>
              </a:rPr>
              <a:t>NOTES / CONTENT</a:t>
            </a:r>
          </a:p>
          <a:p>
            <a:endParaRPr lang="en-US" sz="1000" dirty="0">
              <a:solidFill>
                <a:schemeClr val="accent6">
                  <a:lumMod val="75000"/>
                </a:schemeClr>
              </a:solidFill>
            </a:endParaRPr>
          </a:p>
          <a:p>
            <a:pPr marL="171450" indent="-171450">
              <a:buFont typeface="Arial"/>
              <a:buChar char="•"/>
            </a:pPr>
            <a:r>
              <a:rPr lang="en-US" sz="1000" dirty="0" smtClean="0">
                <a:solidFill>
                  <a:schemeClr val="accent6">
                    <a:lumMod val="75000"/>
                  </a:schemeClr>
                </a:solidFill>
              </a:rPr>
              <a:t>In Social Stories 10.2, I wanted to provide as many examples of Social Stories as possible, and to begin providing those examples early in the workshop.</a:t>
            </a:r>
          </a:p>
          <a:p>
            <a:pPr marL="171450" indent="-171450">
              <a:buFont typeface="Arial"/>
              <a:buChar char="•"/>
            </a:pPr>
            <a:r>
              <a:rPr lang="en-US" sz="1000" dirty="0" smtClean="0">
                <a:solidFill>
                  <a:schemeClr val="accent6">
                    <a:lumMod val="75000"/>
                  </a:schemeClr>
                </a:solidFill>
              </a:rPr>
              <a:t>At the same time, I want to be time efficient in the process.</a:t>
            </a:r>
          </a:p>
          <a:p>
            <a:pPr marL="171450" indent="-171450">
              <a:buFont typeface="Arial"/>
              <a:buChar char="•"/>
            </a:pPr>
            <a:r>
              <a:rPr lang="en-US" sz="1000" dirty="0" smtClean="0">
                <a:solidFill>
                  <a:schemeClr val="accent6">
                    <a:lumMod val="75000"/>
                  </a:schemeClr>
                </a:solidFill>
              </a:rPr>
              <a:t>I encourage you to use a short, simple Social Story example from your own work</a:t>
            </a:r>
          </a:p>
          <a:p>
            <a:pPr marL="171450" indent="-171450">
              <a:buFont typeface="Arial"/>
              <a:buChar char="•"/>
            </a:pPr>
            <a:r>
              <a:rPr lang="en-US" sz="1000" dirty="0" smtClean="0">
                <a:solidFill>
                  <a:schemeClr val="accent6">
                    <a:lumMod val="75000"/>
                  </a:schemeClr>
                </a:solidFill>
              </a:rPr>
              <a:t>Describe how the topic was identified, Story developed, and the outcome</a:t>
            </a:r>
          </a:p>
          <a:p>
            <a:pPr marL="171450" indent="-171450">
              <a:buFont typeface="Arial"/>
              <a:buChar char="•"/>
            </a:pPr>
            <a:endParaRPr lang="en-US" sz="1000" dirty="0" smtClean="0">
              <a:solidFill>
                <a:schemeClr val="accent6">
                  <a:lumMod val="75000"/>
                </a:schemeClr>
              </a:solidFill>
            </a:endParaRPr>
          </a:p>
          <a:p>
            <a:endParaRPr lang="en-US" sz="1000" dirty="0">
              <a:solidFill>
                <a:schemeClr val="accent6">
                  <a:lumMod val="75000"/>
                </a:schemeClr>
              </a:solidFill>
            </a:endParaRPr>
          </a:p>
          <a:p>
            <a:pPr marL="171450" indent="-171450">
              <a:buFont typeface="Arial"/>
              <a:buChar char="•"/>
            </a:pPr>
            <a:endParaRPr lang="en-US" sz="1000" dirty="0">
              <a:solidFill>
                <a:schemeClr val="accent6">
                  <a:lumMod val="75000"/>
                </a:schemeClr>
              </a:solidFill>
            </a:endParaRPr>
          </a:p>
        </p:txBody>
      </p:sp>
      <p:sp>
        <p:nvSpPr>
          <p:cNvPr id="4" name="Slide Number Placeholder 3"/>
          <p:cNvSpPr>
            <a:spLocks noGrp="1"/>
          </p:cNvSpPr>
          <p:nvPr>
            <p:ph type="sldNum" sz="quarter" idx="10"/>
          </p:nvPr>
        </p:nvSpPr>
        <p:spPr/>
        <p:txBody>
          <a:bodyPr/>
          <a:lstStyle/>
          <a:p>
            <a:pPr>
              <a:defRPr/>
            </a:pPr>
            <a:fld id="{E87A4A73-2B25-1B4D-8EB9-5843D967F16C}" type="slidenum">
              <a:rPr lang="en-US" smtClean="0"/>
              <a:pPr>
                <a:defRPr/>
              </a:pPr>
              <a:t>11</a:t>
            </a:fld>
            <a:endParaRPr lang="en-US"/>
          </a:p>
        </p:txBody>
      </p:sp>
    </p:spTree>
    <p:extLst>
      <p:ext uri="{BB962C8B-B14F-4D97-AF65-F5344CB8AC3E}">
        <p14:creationId xmlns:p14="http://schemas.microsoft.com/office/powerpoint/2010/main" val="1176527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sz="1100" dirty="0" smtClean="0">
                <a:latin typeface="Arial Narrow"/>
                <a:cs typeface="Arial Narrow"/>
              </a:rPr>
              <a:t>Speaker Notes</a:t>
            </a:r>
          </a:p>
          <a:p>
            <a:pPr>
              <a:lnSpc>
                <a:spcPct val="120000"/>
              </a:lnSpc>
            </a:pPr>
            <a:endParaRPr lang="en-US" sz="1100" dirty="0">
              <a:latin typeface="Arial Narrow"/>
              <a:cs typeface="Arial Narrow"/>
            </a:endParaRPr>
          </a:p>
          <a:p>
            <a:pPr marL="171450" indent="-171450">
              <a:lnSpc>
                <a:spcPct val="120000"/>
              </a:lnSpc>
              <a:buFont typeface="Arial"/>
              <a:buChar char="•"/>
            </a:pPr>
            <a:r>
              <a:rPr lang="en-US" sz="1100" dirty="0" smtClean="0">
                <a:latin typeface="Arial Narrow"/>
                <a:cs typeface="Arial Narrow"/>
              </a:rPr>
              <a:t>Social Stories are developed for people of all ages.</a:t>
            </a:r>
          </a:p>
          <a:p>
            <a:pPr marL="171450" indent="-171450">
              <a:lnSpc>
                <a:spcPct val="120000"/>
              </a:lnSpc>
              <a:buFont typeface="Arial"/>
              <a:buChar char="•"/>
            </a:pPr>
            <a:r>
              <a:rPr lang="en-US" sz="1100" dirty="0" smtClean="0">
                <a:latin typeface="Arial Narrow"/>
                <a:cs typeface="Arial Narrow"/>
              </a:rPr>
              <a:t>Social Articles adhere to the same ten Social Story criteria, using vocabulary and content for older or more advanced Audiences.</a:t>
            </a:r>
          </a:p>
          <a:p>
            <a:pPr marL="171450" indent="-171450">
              <a:lnSpc>
                <a:spcPct val="120000"/>
              </a:lnSpc>
              <a:buFont typeface="Arial"/>
              <a:buChar char="•"/>
            </a:pPr>
            <a:endParaRPr lang="en-US" sz="1100" dirty="0">
              <a:latin typeface="Arial Narrow"/>
              <a:cs typeface="Arial Narrow"/>
            </a:endParaRPr>
          </a:p>
          <a:p>
            <a:pPr>
              <a:lnSpc>
                <a:spcPct val="120000"/>
              </a:lnSpc>
            </a:pPr>
            <a:endParaRPr lang="en-US" sz="1100" dirty="0">
              <a:latin typeface="Arial Narrow"/>
              <a:cs typeface="Arial Narrow"/>
            </a:endParaRPr>
          </a:p>
        </p:txBody>
      </p:sp>
      <p:sp>
        <p:nvSpPr>
          <p:cNvPr id="4" name="Slide Number Placeholder 3"/>
          <p:cNvSpPr>
            <a:spLocks noGrp="1"/>
          </p:cNvSpPr>
          <p:nvPr>
            <p:ph type="sldNum" sz="quarter" idx="10"/>
          </p:nvPr>
        </p:nvSpPr>
        <p:spPr/>
        <p:txBody>
          <a:bodyPr/>
          <a:lstStyle/>
          <a:p>
            <a:fld id="{E02A43F4-1268-6241-A6BF-B693C8257F73}" type="slidenum">
              <a:rPr lang="en-US" smtClean="0"/>
              <a:t>12</a:t>
            </a:fld>
            <a:endParaRPr lang="en-US"/>
          </a:p>
        </p:txBody>
      </p:sp>
    </p:spTree>
    <p:extLst>
      <p:ext uri="{BB962C8B-B14F-4D97-AF65-F5344CB8AC3E}">
        <p14:creationId xmlns:p14="http://schemas.microsoft.com/office/powerpoint/2010/main" val="733521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5" name="Slide Image Placeholder 1"/>
          <p:cNvSpPr>
            <a:spLocks noGrp="1" noRot="1" noChangeAspect="1" noTextEdit="1"/>
          </p:cNvSpPr>
          <p:nvPr>
            <p:ph type="sldImg"/>
          </p:nvPr>
        </p:nvSpPr>
        <p:spPr>
          <a:ln/>
        </p:spPr>
      </p:sp>
      <p:sp>
        <p:nvSpPr>
          <p:cNvPr id="7946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z="4400" dirty="0" smtClean="0">
                <a:solidFill>
                  <a:srgbClr val="00B050"/>
                </a:solidFill>
                <a:ea typeface="MS PGothic" charset="0"/>
                <a:cs typeface="Arial" charset="0"/>
              </a:rPr>
              <a:t> </a:t>
            </a:r>
            <a:endParaRPr lang="en-US" sz="4400" dirty="0">
              <a:solidFill>
                <a:srgbClr val="00B050"/>
              </a:solidFill>
              <a:ea typeface="MS PGothic" charset="0"/>
              <a:cs typeface="Arial" charset="0"/>
            </a:endParaRPr>
          </a:p>
          <a:p>
            <a:pPr>
              <a:lnSpc>
                <a:spcPct val="120000"/>
              </a:lnSpc>
              <a:buFontTx/>
              <a:buChar char="•"/>
            </a:pPr>
            <a:r>
              <a:rPr lang="en-US" sz="1100" dirty="0" smtClean="0">
                <a:latin typeface="Arial Narrow"/>
                <a:ea typeface="MS PGothic" charset="0"/>
                <a:cs typeface="Arial Narrow"/>
              </a:rPr>
              <a:t>This is the Social Story logo.  It identifies genuine Social Story resources and materials.</a:t>
            </a:r>
          </a:p>
          <a:p>
            <a:pPr>
              <a:lnSpc>
                <a:spcPct val="120000"/>
              </a:lnSpc>
              <a:buFontTx/>
              <a:buChar char="•"/>
            </a:pPr>
            <a:r>
              <a:rPr lang="en-US" sz="1100" dirty="0" smtClean="0">
                <a:latin typeface="Arial Narrow"/>
                <a:ea typeface="MS PGothic" charset="0"/>
                <a:cs typeface="Arial Narrow"/>
              </a:rPr>
              <a:t>I invite you to visit the official online home of Social Stories for the most current information, a wealth of free articles, as well as information about workshops and the very new Carol’s Club.  </a:t>
            </a:r>
            <a:endParaRPr lang="en-US" sz="1100" dirty="0">
              <a:latin typeface="Arial Narrow"/>
              <a:ea typeface="MS PGothic" charset="0"/>
              <a:cs typeface="Arial Narrow"/>
            </a:endParaRPr>
          </a:p>
        </p:txBody>
      </p:sp>
      <p:sp>
        <p:nvSpPr>
          <p:cNvPr id="7946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fld id="{C499C427-C8E4-AE4C-BD32-D2B278F01D7C}" type="slidenum">
              <a:rPr lang="en-US" sz="1200">
                <a:cs typeface="Arial" charset="0"/>
              </a:rPr>
              <a:pPr eaLnBrk="1" hangingPunct="1"/>
              <a:t>13</a:t>
            </a:fld>
            <a:endParaRPr lang="en-US" sz="120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nSpc>
                <a:spcPct val="120000"/>
              </a:lnSpc>
            </a:pPr>
            <a:r>
              <a:rPr lang="en-US" sz="1100" dirty="0" smtClean="0">
                <a:latin typeface="Arial Narrow"/>
                <a:cs typeface="Arial Narrow"/>
              </a:rPr>
              <a:t>Speaker Notes:</a:t>
            </a:r>
          </a:p>
          <a:p>
            <a:pPr>
              <a:lnSpc>
                <a:spcPct val="120000"/>
              </a:lnSpc>
            </a:pPr>
            <a:endParaRPr lang="en-US" sz="1100" dirty="0">
              <a:latin typeface="Arial Narrow"/>
              <a:cs typeface="Arial Narrow"/>
            </a:endParaRPr>
          </a:p>
          <a:p>
            <a:pPr marL="171450" indent="-171450">
              <a:lnSpc>
                <a:spcPct val="120000"/>
              </a:lnSpc>
              <a:buFont typeface="Arial"/>
              <a:buChar char="•"/>
            </a:pPr>
            <a:r>
              <a:rPr lang="en-US" sz="1100" dirty="0" smtClean="0">
                <a:latin typeface="Arial Narrow"/>
                <a:cs typeface="Arial Narrow"/>
              </a:rPr>
              <a:t>Social Stories have changed very little over time.  The definition of a Social Story is periodically updated, revised, and reorganized to reflect current research and cumulative experience with the approach.</a:t>
            </a:r>
          </a:p>
          <a:p>
            <a:pPr marL="171450" indent="-171450">
              <a:lnSpc>
                <a:spcPct val="120000"/>
              </a:lnSpc>
              <a:buFont typeface="Arial"/>
              <a:buChar char="•"/>
            </a:pPr>
            <a:r>
              <a:rPr lang="en-US" sz="1100" dirty="0" smtClean="0">
                <a:latin typeface="Arial Narrow"/>
                <a:cs typeface="Arial Narrow"/>
              </a:rPr>
              <a:t>The Social Story definition is very important because:</a:t>
            </a:r>
          </a:p>
          <a:p>
            <a:pPr>
              <a:lnSpc>
                <a:spcPct val="120000"/>
              </a:lnSpc>
            </a:pPr>
            <a:r>
              <a:rPr lang="en-US" sz="1100" dirty="0">
                <a:latin typeface="Arial Narrow"/>
                <a:cs typeface="Arial Narrow"/>
              </a:rPr>
              <a:t>	</a:t>
            </a:r>
            <a:r>
              <a:rPr lang="en-US" sz="1100" dirty="0" smtClean="0">
                <a:latin typeface="Arial Narrow"/>
                <a:cs typeface="Arial Narrow"/>
              </a:rPr>
              <a:t>It helps us determine what is, and what is not, a Social Story.</a:t>
            </a:r>
          </a:p>
          <a:p>
            <a:pPr>
              <a:lnSpc>
                <a:spcPct val="120000"/>
              </a:lnSpc>
            </a:pPr>
            <a:r>
              <a:rPr lang="en-US" sz="1100" dirty="0">
                <a:latin typeface="Arial Narrow"/>
                <a:cs typeface="Arial Narrow"/>
              </a:rPr>
              <a:t>	</a:t>
            </a:r>
            <a:r>
              <a:rPr lang="en-US" sz="1100" dirty="0" smtClean="0">
                <a:latin typeface="Arial Narrow"/>
                <a:cs typeface="Arial Narrow"/>
              </a:rPr>
              <a:t>It makes it possible to conduct Social Story research, so that we are comparing ‘apples to apples’.</a:t>
            </a:r>
          </a:p>
          <a:p>
            <a:pPr>
              <a:lnSpc>
                <a:spcPct val="120000"/>
              </a:lnSpc>
            </a:pPr>
            <a:r>
              <a:rPr lang="en-US" sz="1100" dirty="0" smtClean="0">
                <a:latin typeface="Arial Narrow"/>
                <a:cs typeface="Arial Narrow"/>
              </a:rPr>
              <a:t>	It represents the most important elements of Social Stories that work to increase the likelihood 	that the Story will have a positive and effective impact, and that it will be safe for the audience</a:t>
            </a:r>
          </a:p>
          <a:p>
            <a:pPr>
              <a:lnSpc>
                <a:spcPct val="120000"/>
              </a:lnSpc>
            </a:pPr>
            <a:endParaRPr lang="en-US" sz="1100" dirty="0" smtClean="0">
              <a:latin typeface="Arial Narrow"/>
              <a:cs typeface="Arial Narrow"/>
            </a:endParaRPr>
          </a:p>
          <a:p>
            <a:pPr>
              <a:lnSpc>
                <a:spcPct val="120000"/>
              </a:lnSpc>
            </a:pPr>
            <a:endParaRPr lang="en-US" sz="1100" dirty="0" smtClean="0">
              <a:latin typeface="Arial Narrow"/>
              <a:cs typeface="Arial Narrow"/>
            </a:endParaRPr>
          </a:p>
          <a:p>
            <a:pPr>
              <a:lnSpc>
                <a:spcPct val="120000"/>
              </a:lnSpc>
            </a:pPr>
            <a:r>
              <a:rPr lang="en-US" sz="1100" dirty="0" smtClean="0">
                <a:latin typeface="Arial Narrow"/>
                <a:cs typeface="Arial Narrow"/>
              </a:rPr>
              <a:t>(Read the entire definition which appears on this slide and the next five slides.)</a:t>
            </a:r>
          </a:p>
          <a:p>
            <a:pPr>
              <a:lnSpc>
                <a:spcPct val="120000"/>
              </a:lnSpc>
            </a:pPr>
            <a:endParaRPr lang="en-US" sz="1100" dirty="0" smtClean="0">
              <a:latin typeface="Arial Narrow"/>
              <a:cs typeface="Arial Narrow"/>
            </a:endParaRPr>
          </a:p>
          <a:p>
            <a:pPr marL="171450" indent="-171450">
              <a:buFont typeface="Arial"/>
              <a:buChar char="•"/>
            </a:pPr>
            <a:endParaRPr lang="en-US" sz="1000" dirty="0"/>
          </a:p>
        </p:txBody>
      </p:sp>
      <p:sp>
        <p:nvSpPr>
          <p:cNvPr id="4" name="Slide Number Placeholder 3"/>
          <p:cNvSpPr>
            <a:spLocks noGrp="1"/>
          </p:cNvSpPr>
          <p:nvPr>
            <p:ph type="sldNum" sz="quarter" idx="10"/>
          </p:nvPr>
        </p:nvSpPr>
        <p:spPr/>
        <p:txBody>
          <a:bodyPr/>
          <a:lstStyle/>
          <a:p>
            <a:pPr>
              <a:defRPr/>
            </a:pPr>
            <a:fld id="{E87A4A73-2B25-1B4D-8EB9-5843D967F16C}" type="slidenum">
              <a:rPr lang="en-US">
                <a:solidFill>
                  <a:prstClr val="black"/>
                </a:solidFill>
                <a:latin typeface="Calibri"/>
              </a:rPr>
              <a:pPr>
                <a:defRPr/>
              </a:pPr>
              <a:t>2</a:t>
            </a:fld>
            <a:endParaRPr lang="en-US">
              <a:solidFill>
                <a:prstClr val="black"/>
              </a:solidFill>
              <a:latin typeface="Calibri"/>
            </a:endParaRPr>
          </a:p>
        </p:txBody>
      </p:sp>
    </p:spTree>
    <p:extLst>
      <p:ext uri="{BB962C8B-B14F-4D97-AF65-F5344CB8AC3E}">
        <p14:creationId xmlns:p14="http://schemas.microsoft.com/office/powerpoint/2010/main" val="2782272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87A4A73-2B25-1B4D-8EB9-5843D967F16C}" type="slidenum">
              <a:rPr lang="en-US" smtClean="0">
                <a:solidFill>
                  <a:prstClr val="black"/>
                </a:solidFill>
                <a:latin typeface="Calibri"/>
              </a:rPr>
              <a:pPr>
                <a:defRPr/>
              </a:pPr>
              <a:t>3</a:t>
            </a:fld>
            <a:endParaRPr lang="en-US">
              <a:solidFill>
                <a:prstClr val="black"/>
              </a:solidFill>
              <a:latin typeface="Calibri"/>
            </a:endParaRPr>
          </a:p>
        </p:txBody>
      </p:sp>
    </p:spTree>
    <p:extLst>
      <p:ext uri="{BB962C8B-B14F-4D97-AF65-F5344CB8AC3E}">
        <p14:creationId xmlns:p14="http://schemas.microsoft.com/office/powerpoint/2010/main" val="2220635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87A4A73-2B25-1B4D-8EB9-5843D967F16C}"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2975695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87A4A73-2B25-1B4D-8EB9-5843D967F16C}"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605296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87A4A73-2B25-1B4D-8EB9-5843D967F16C}"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356318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87A4A73-2B25-1B4D-8EB9-5843D967F16C}" type="slidenum">
              <a:rPr lang="en-US" smtClean="0">
                <a:solidFill>
                  <a:prstClr val="black"/>
                </a:solidFill>
                <a:latin typeface="Calibri"/>
              </a:rPr>
              <a:pPr>
                <a:defRPr/>
              </a:pPr>
              <a:t>7</a:t>
            </a:fld>
            <a:endParaRPr lang="en-US">
              <a:solidFill>
                <a:prstClr val="black"/>
              </a:solidFill>
              <a:latin typeface="Calibri"/>
            </a:endParaRPr>
          </a:p>
        </p:txBody>
      </p:sp>
    </p:spTree>
    <p:extLst>
      <p:ext uri="{BB962C8B-B14F-4D97-AF65-F5344CB8AC3E}">
        <p14:creationId xmlns:p14="http://schemas.microsoft.com/office/powerpoint/2010/main" val="247173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sz="1100" dirty="0" smtClean="0">
                <a:latin typeface="Arial Narrow"/>
                <a:cs typeface="Arial Narrow"/>
              </a:rPr>
              <a:t>Speaker Notes</a:t>
            </a:r>
          </a:p>
          <a:p>
            <a:pPr>
              <a:lnSpc>
                <a:spcPct val="120000"/>
              </a:lnSpc>
            </a:pPr>
            <a:endParaRPr lang="en-US" sz="1100" dirty="0">
              <a:latin typeface="Arial Narrow"/>
              <a:cs typeface="Arial Narrow"/>
            </a:endParaRPr>
          </a:p>
          <a:p>
            <a:pPr>
              <a:lnSpc>
                <a:spcPct val="120000"/>
              </a:lnSpc>
            </a:pPr>
            <a:r>
              <a:rPr lang="en-US" sz="1100" dirty="0" smtClean="0">
                <a:latin typeface="Arial Narrow"/>
                <a:cs typeface="Arial Narrow"/>
              </a:rPr>
              <a:t>There are ten detailed criteria that distinguish Social Stories from social scripts or other visual strategies.  For example, the second criteria requires that at least half of all Social Stories developed on behalf of an individual praise what that person does well, as in this Story titled, “I Watered the Grass!”</a:t>
            </a:r>
          </a:p>
          <a:p>
            <a:pPr>
              <a:lnSpc>
                <a:spcPct val="120000"/>
              </a:lnSpc>
            </a:pPr>
            <a:endParaRPr lang="en-US" sz="1100" dirty="0">
              <a:latin typeface="Arial Narrow"/>
              <a:cs typeface="Arial Narrow"/>
            </a:endParaRPr>
          </a:p>
          <a:p>
            <a:pPr>
              <a:lnSpc>
                <a:spcPct val="120000"/>
              </a:lnSpc>
            </a:pPr>
            <a:endParaRPr lang="en-US" sz="1100" dirty="0">
              <a:latin typeface="Arial Narrow"/>
              <a:cs typeface="Arial Narrow"/>
            </a:endParaRPr>
          </a:p>
        </p:txBody>
      </p:sp>
      <p:sp>
        <p:nvSpPr>
          <p:cNvPr id="4" name="Slide Number Placeholder 3"/>
          <p:cNvSpPr>
            <a:spLocks noGrp="1"/>
          </p:cNvSpPr>
          <p:nvPr>
            <p:ph type="sldNum" sz="quarter" idx="10"/>
          </p:nvPr>
        </p:nvSpPr>
        <p:spPr/>
        <p:txBody>
          <a:bodyPr/>
          <a:lstStyle/>
          <a:p>
            <a:fld id="{E02A43F4-1268-6241-A6BF-B693C8257F73}" type="slidenum">
              <a:rPr lang="en-US" smtClean="0"/>
              <a:t>8</a:t>
            </a:fld>
            <a:endParaRPr lang="en-US"/>
          </a:p>
        </p:txBody>
      </p:sp>
    </p:spTree>
    <p:extLst>
      <p:ext uri="{BB962C8B-B14F-4D97-AF65-F5344CB8AC3E}">
        <p14:creationId xmlns:p14="http://schemas.microsoft.com/office/powerpoint/2010/main" val="3056162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Slide Image Placeholder 1"/>
          <p:cNvSpPr>
            <a:spLocks noGrp="1" noRot="1" noChangeAspect="1" noTextEdit="1"/>
          </p:cNvSpPr>
          <p:nvPr>
            <p:ph type="sldImg"/>
          </p:nvPr>
        </p:nvSpPr>
        <p:spPr>
          <a:ln/>
        </p:spPr>
      </p:sp>
      <p:sp>
        <p:nvSpPr>
          <p:cNvPr id="504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dirty="0" smtClean="0"/>
              <a:t>Speaker Notes</a:t>
            </a:r>
          </a:p>
          <a:p>
            <a:endParaRPr lang="en-US" dirty="0"/>
          </a:p>
          <a:p>
            <a:pPr marL="171450" indent="-171450">
              <a:buFont typeface="Arial"/>
              <a:buChar char="•"/>
            </a:pPr>
            <a:r>
              <a:rPr lang="en-US" dirty="0" smtClean="0"/>
              <a:t>One of the earliest Stories was developed for a 2 year old toddler.  He would scream non-stop if the washing machine in his home was turned off.</a:t>
            </a:r>
          </a:p>
          <a:p>
            <a:pPr marL="171450" indent="-171450">
              <a:buFont typeface="Arial"/>
              <a:buChar char="•"/>
            </a:pPr>
            <a:r>
              <a:rPr lang="en-US" dirty="0" smtClean="0"/>
              <a:t>A very short Story described when and why a washing machine is turned off, without mentioning the child’s screaming or suggesting that the child stay calm when the washing machine is turned off.</a:t>
            </a:r>
          </a:p>
          <a:p>
            <a:pPr marL="171450" indent="-171450">
              <a:buFont typeface="Arial"/>
              <a:buChar char="•"/>
            </a:pPr>
            <a:r>
              <a:rPr lang="en-US" dirty="0" smtClean="0"/>
              <a:t>The Story was immediately effective, with mom making sure to keep the lid up when the machine was turned off, and displaying the on or off photos from the Story on the washing machine to match its current status.</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5E0BC7D-D05D-394F-BE48-0097C0F678F9}" type="slidenum">
              <a:rPr lang="en-US"/>
              <a:pPr eaLnBrk="1" hangingPunct="1"/>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AE0F176-8C9E-3F41-B7BC-E242D426127A}" type="datetimeFigureOut">
              <a:rPr lang="en-US" smtClean="0">
                <a:solidFill>
                  <a:prstClr val="black">
                    <a:tint val="75000"/>
                  </a:prstClr>
                </a:solidFill>
                <a:latin typeface="Calibri"/>
              </a:rPr>
              <a:pPr/>
              <a:t>9/12/17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0DE5AE1-F55B-E549-AFE7-C75D613177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232567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E0F176-8C9E-3F41-B7BC-E242D426127A}" type="datetimeFigureOut">
              <a:rPr lang="en-US" smtClean="0">
                <a:solidFill>
                  <a:prstClr val="black">
                    <a:tint val="75000"/>
                  </a:prstClr>
                </a:solidFill>
                <a:latin typeface="Calibri"/>
              </a:rPr>
              <a:pPr/>
              <a:t>9/12/17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0DE5AE1-F55B-E549-AFE7-C75D613177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455065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E0F176-8C9E-3F41-B7BC-E242D426127A}" type="datetimeFigureOut">
              <a:rPr lang="en-US" smtClean="0">
                <a:solidFill>
                  <a:prstClr val="black">
                    <a:tint val="75000"/>
                  </a:prstClr>
                </a:solidFill>
                <a:latin typeface="Calibri"/>
              </a:rPr>
              <a:pPr/>
              <a:t>9/12/17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0DE5AE1-F55B-E549-AFE7-C75D613177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02527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E0F176-8C9E-3F41-B7BC-E242D426127A}" type="datetimeFigureOut">
              <a:rPr lang="en-US" smtClean="0">
                <a:solidFill>
                  <a:prstClr val="black">
                    <a:tint val="75000"/>
                  </a:prstClr>
                </a:solidFill>
                <a:latin typeface="Calibri"/>
              </a:rPr>
              <a:pPr/>
              <a:t>9/12/17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0DE5AE1-F55B-E549-AFE7-C75D613177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012204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E0F176-8C9E-3F41-B7BC-E242D426127A}" type="datetimeFigureOut">
              <a:rPr lang="en-US" smtClean="0">
                <a:solidFill>
                  <a:prstClr val="black">
                    <a:tint val="75000"/>
                  </a:prstClr>
                </a:solidFill>
                <a:latin typeface="Calibri"/>
              </a:rPr>
              <a:pPr/>
              <a:t>9/12/17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0DE5AE1-F55B-E549-AFE7-C75D613177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3104049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AE0F176-8C9E-3F41-B7BC-E242D426127A}" type="datetimeFigureOut">
              <a:rPr lang="en-US" smtClean="0">
                <a:solidFill>
                  <a:prstClr val="black">
                    <a:tint val="75000"/>
                  </a:prstClr>
                </a:solidFill>
                <a:latin typeface="Calibri"/>
              </a:rPr>
              <a:pPr/>
              <a:t>9/12/17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0DE5AE1-F55B-E549-AFE7-C75D613177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927346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AE0F176-8C9E-3F41-B7BC-E242D426127A}" type="datetimeFigureOut">
              <a:rPr lang="en-US" smtClean="0">
                <a:solidFill>
                  <a:prstClr val="black">
                    <a:tint val="75000"/>
                  </a:prstClr>
                </a:solidFill>
                <a:latin typeface="Calibri"/>
              </a:rPr>
              <a:pPr/>
              <a:t>9/12/17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B0DE5AE1-F55B-E549-AFE7-C75D613177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129555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AE0F176-8C9E-3F41-B7BC-E242D426127A}" type="datetimeFigureOut">
              <a:rPr lang="en-US" smtClean="0">
                <a:solidFill>
                  <a:prstClr val="black">
                    <a:tint val="75000"/>
                  </a:prstClr>
                </a:solidFill>
                <a:latin typeface="Calibri"/>
              </a:rPr>
              <a:pPr/>
              <a:t>9/12/17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0DE5AE1-F55B-E549-AFE7-C75D613177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633165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E0F176-8C9E-3F41-B7BC-E242D426127A}" type="datetimeFigureOut">
              <a:rPr lang="en-US" smtClean="0">
                <a:solidFill>
                  <a:prstClr val="black">
                    <a:tint val="75000"/>
                  </a:prstClr>
                </a:solidFill>
                <a:latin typeface="Calibri"/>
              </a:rPr>
              <a:pPr/>
              <a:t>9/12/17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B0DE5AE1-F55B-E549-AFE7-C75D613177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828492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3"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E0F176-8C9E-3F41-B7BC-E242D426127A}" type="datetimeFigureOut">
              <a:rPr lang="en-US" smtClean="0">
                <a:solidFill>
                  <a:prstClr val="black">
                    <a:tint val="75000"/>
                  </a:prstClr>
                </a:solidFill>
                <a:latin typeface="Calibri"/>
              </a:rPr>
              <a:pPr/>
              <a:t>9/12/17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0DE5AE1-F55B-E549-AFE7-C75D613177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462871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E0F176-8C9E-3F41-B7BC-E242D426127A}" type="datetimeFigureOut">
              <a:rPr lang="en-US" smtClean="0">
                <a:solidFill>
                  <a:prstClr val="black">
                    <a:tint val="75000"/>
                  </a:prstClr>
                </a:solidFill>
                <a:latin typeface="Calibri"/>
              </a:rPr>
              <a:pPr/>
              <a:t>9/12/17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0DE5AE1-F55B-E549-AFE7-C75D613177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509824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E0F176-8C9E-3F41-B7BC-E242D426127A}" type="datetimeFigureOut">
              <a:rPr lang="en-US" smtClean="0">
                <a:solidFill>
                  <a:prstClr val="black">
                    <a:tint val="75000"/>
                  </a:prstClr>
                </a:solidFill>
                <a:latin typeface="Calibri"/>
                <a:ea typeface="MS PGothic" charset="0"/>
                <a:cs typeface="MS PGothic" charset="0"/>
              </a:rPr>
              <a:pPr/>
              <a:t>9/12/17</a:t>
            </a:fld>
            <a:endParaRPr lang="en-US">
              <a:solidFill>
                <a:prstClr val="black">
                  <a:tint val="75000"/>
                </a:prstClr>
              </a:solidFill>
              <a:latin typeface="Calibri"/>
              <a:ea typeface="MS PGothic" charset="0"/>
              <a:cs typeface="MS PGothic" charset="0"/>
            </a:endParaRPr>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a typeface="MS PGothic" charset="0"/>
              <a:cs typeface="MS PGothic" charset="0"/>
            </a:endParaRPr>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DE5AE1-F55B-E549-AFE7-C75D61317753}" type="slidenum">
              <a:rPr lang="en-US" smtClean="0">
                <a:solidFill>
                  <a:prstClr val="black">
                    <a:tint val="75000"/>
                  </a:prstClr>
                </a:solidFill>
                <a:latin typeface="Calibri"/>
                <a:ea typeface="MS PGothic" charset="0"/>
                <a:cs typeface="MS PGothic" charset="0"/>
              </a:rPr>
              <a:pPr/>
              <a:t>‹#›</a:t>
            </a:fld>
            <a:endParaRPr lang="en-US">
              <a:solidFill>
                <a:prstClr val="black">
                  <a:tint val="75000"/>
                </a:prstClr>
              </a:solidFill>
              <a:latin typeface="Calibri"/>
              <a:ea typeface="MS PGothic" charset="0"/>
              <a:cs typeface="MS PGothic" charset="0"/>
            </a:endParaRPr>
          </a:p>
        </p:txBody>
      </p:sp>
    </p:spTree>
    <p:extLst>
      <p:ext uri="{BB962C8B-B14F-4D97-AF65-F5344CB8AC3E}">
        <p14:creationId xmlns:p14="http://schemas.microsoft.com/office/powerpoint/2010/main" val="1622171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1.png"/><Relationship Id="rId6" Type="http://schemas.openxmlformats.org/officeDocument/2006/relationships/hyperlink" Target="http://www.CarolGraySocialStories.com" TargetMode="External"/><Relationship Id="rId7" Type="http://schemas.openxmlformats.org/officeDocument/2006/relationships/image" Target="../media/image2.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xml"/><Relationship Id="rId5" Type="http://schemas.openxmlformats.org/officeDocument/2006/relationships/image" Target="../media/image10.jpg"/><Relationship Id="rId6" Type="http://schemas.openxmlformats.org/officeDocument/2006/relationships/image" Target="../media/image2.png"/><Relationship Id="rId1" Type="http://schemas.microsoft.com/office/2007/relationships/media" Target="../media/media10.wav"/><Relationship Id="rId2" Type="http://schemas.openxmlformats.org/officeDocument/2006/relationships/audio" Target="../media/media10.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1.xml"/><Relationship Id="rId5" Type="http://schemas.openxmlformats.org/officeDocument/2006/relationships/image" Target="../media/image9.jpg"/><Relationship Id="rId6" Type="http://schemas.openxmlformats.org/officeDocument/2006/relationships/image" Target="../media/image2.png"/><Relationship Id="rId1" Type="http://schemas.microsoft.com/office/2007/relationships/media" Target="../media/media11.wav"/><Relationship Id="rId2" Type="http://schemas.openxmlformats.org/officeDocument/2006/relationships/audio" Target="../media/media1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2.xml"/><Relationship Id="rId5" Type="http://schemas.openxmlformats.org/officeDocument/2006/relationships/image" Target="../media/image11.png"/><Relationship Id="rId6" Type="http://schemas.openxmlformats.org/officeDocument/2006/relationships/image" Target="../media/image2.png"/><Relationship Id="rId1" Type="http://schemas.microsoft.com/office/2007/relationships/media" Target="../media/media12.wav"/><Relationship Id="rId2" Type="http://schemas.openxmlformats.org/officeDocument/2006/relationships/audio" Target="../media/media12.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3.xml"/><Relationship Id="rId5" Type="http://schemas.openxmlformats.org/officeDocument/2006/relationships/image" Target="../media/image12.emf"/><Relationship Id="rId6" Type="http://schemas.openxmlformats.org/officeDocument/2006/relationships/image" Target="../media/image2.png"/><Relationship Id="rId1" Type="http://schemas.microsoft.com/office/2007/relationships/media" Target="../media/media13.wav"/><Relationship Id="rId2" Type="http://schemas.openxmlformats.org/officeDocument/2006/relationships/audio" Target="../media/media13.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1.png"/><Relationship Id="rId6" Type="http://schemas.openxmlformats.org/officeDocument/2006/relationships/image" Target="../media/image2.png"/><Relationship Id="rId1" Type="http://schemas.microsoft.com/office/2007/relationships/media" Target="../media/media2.wav"/><Relationship Id="rId2" Type="http://schemas.openxmlformats.org/officeDocument/2006/relationships/audio" Target="../media/media2.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3.png"/><Relationship Id="rId6" Type="http://schemas.openxmlformats.org/officeDocument/2006/relationships/image" Target="../media/image2.png"/><Relationship Id="rId1" Type="http://schemas.microsoft.com/office/2007/relationships/media" Target="../media/media3.wav"/><Relationship Id="rId2"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4.png"/><Relationship Id="rId6" Type="http://schemas.openxmlformats.org/officeDocument/2006/relationships/image" Target="../media/image2.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5.png"/><Relationship Id="rId6" Type="http://schemas.openxmlformats.org/officeDocument/2006/relationships/image" Target="../media/image2.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6.png"/><Relationship Id="rId6" Type="http://schemas.openxmlformats.org/officeDocument/2006/relationships/image" Target="../media/image2.png"/><Relationship Id="rId1" Type="http://schemas.microsoft.com/office/2007/relationships/media" Target="../media/media6.wav"/><Relationship Id="rId2"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7.png"/><Relationship Id="rId6" Type="http://schemas.openxmlformats.org/officeDocument/2006/relationships/image" Target="../media/image2.png"/><Relationship Id="rId1" Type="http://schemas.microsoft.com/office/2007/relationships/media" Target="../media/media7.wav"/><Relationship Id="rId2" Type="http://schemas.openxmlformats.org/officeDocument/2006/relationships/audio" Target="../media/media7.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8.png"/><Relationship Id="rId6" Type="http://schemas.openxmlformats.org/officeDocument/2006/relationships/image" Target="../media/image2.png"/><Relationship Id="rId1" Type="http://schemas.microsoft.com/office/2007/relationships/media" Target="../media/media8.wav"/><Relationship Id="rId2" Type="http://schemas.openxmlformats.org/officeDocument/2006/relationships/audio" Target="../media/media8.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9.jpg"/><Relationship Id="rId6" Type="http://schemas.openxmlformats.org/officeDocument/2006/relationships/image" Target="../media/image10.jpg"/><Relationship Id="rId7" Type="http://schemas.openxmlformats.org/officeDocument/2006/relationships/image" Target="../media/image2.png"/><Relationship Id="rId1" Type="http://schemas.microsoft.com/office/2007/relationships/media" Target="../media/media9.wav"/><Relationship Id="rId2"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3539" name="Title 1"/>
          <p:cNvSpPr txBox="1">
            <a:spLocks/>
          </p:cNvSpPr>
          <p:nvPr/>
        </p:nvSpPr>
        <p:spPr bwMode="auto">
          <a:xfrm>
            <a:off x="4832768" y="793613"/>
            <a:ext cx="3921614" cy="2011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defTabSz="914400" eaLnBrk="1" fontAlgn="base" hangingPunct="1">
              <a:spcBef>
                <a:spcPct val="0"/>
              </a:spcBef>
              <a:spcAft>
                <a:spcPct val="0"/>
              </a:spcAft>
            </a:pPr>
            <a:r>
              <a:rPr lang="en-US" sz="3200" dirty="0" smtClean="0">
                <a:solidFill>
                  <a:srgbClr val="000000"/>
                </a:solidFill>
              </a:rPr>
              <a:t>Social Stories™</a:t>
            </a:r>
          </a:p>
        </p:txBody>
      </p:sp>
      <p:pic>
        <p:nvPicPr>
          <p:cNvPr id="6" name="Picture 5"/>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4540735" cy="3560098"/>
          </a:xfrm>
          <a:prstGeom prst="rect">
            <a:avLst/>
          </a:prstGeom>
          <a:noFill/>
          <a:ln>
            <a:noFill/>
          </a:ln>
        </p:spPr>
      </p:pic>
      <p:sp>
        <p:nvSpPr>
          <p:cNvPr id="833538" name="Content Placeholder 2"/>
          <p:cNvSpPr txBox="1">
            <a:spLocks/>
          </p:cNvSpPr>
          <p:nvPr/>
        </p:nvSpPr>
        <p:spPr bwMode="auto">
          <a:xfrm>
            <a:off x="731136" y="2463202"/>
            <a:ext cx="8023246" cy="2757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defTabSz="914400" eaLnBrk="1" fontAlgn="base" hangingPunct="1">
              <a:lnSpc>
                <a:spcPct val="150000"/>
              </a:lnSpc>
              <a:spcBef>
                <a:spcPts val="1200"/>
              </a:spcBef>
              <a:spcAft>
                <a:spcPts val="1200"/>
              </a:spcAft>
            </a:pPr>
            <a:endParaRPr lang="en-US" sz="2800" dirty="0" smtClean="0"/>
          </a:p>
          <a:p>
            <a:pPr marL="457200" indent="-457200" defTabSz="914400" eaLnBrk="1" fontAlgn="base" hangingPunct="1">
              <a:spcBef>
                <a:spcPts val="1200"/>
              </a:spcBef>
              <a:spcAft>
                <a:spcPts val="1200"/>
              </a:spcAft>
              <a:buFont typeface="Arial"/>
              <a:buChar char="•"/>
            </a:pPr>
            <a:r>
              <a:rPr lang="en-US" sz="2800" dirty="0" smtClean="0"/>
              <a:t>Carol Gray initiated and defined the term </a:t>
            </a:r>
            <a:r>
              <a:rPr lang="en-US" sz="2800" i="1" dirty="0" smtClean="0"/>
              <a:t>Social Story </a:t>
            </a:r>
            <a:r>
              <a:rPr lang="en-US" sz="2800" dirty="0" smtClean="0"/>
              <a:t>in 1991.</a:t>
            </a:r>
          </a:p>
          <a:p>
            <a:pPr marL="457200" indent="-457200" defTabSz="914400" eaLnBrk="1" fontAlgn="base" hangingPunct="1">
              <a:spcBef>
                <a:spcPts val="1200"/>
              </a:spcBef>
              <a:spcAft>
                <a:spcPts val="1200"/>
              </a:spcAft>
              <a:buFont typeface="Arial"/>
              <a:buChar char="•"/>
            </a:pPr>
            <a:r>
              <a:rPr lang="en-US" sz="2800" dirty="0" smtClean="0"/>
              <a:t>Social Stories are an evidence-based strategy.</a:t>
            </a:r>
          </a:p>
          <a:p>
            <a:pPr marL="457200" indent="-457200" defTabSz="914400" eaLnBrk="1" fontAlgn="base" hangingPunct="1">
              <a:spcBef>
                <a:spcPts val="1200"/>
              </a:spcBef>
              <a:spcAft>
                <a:spcPts val="1200"/>
              </a:spcAft>
              <a:buFont typeface="Arial"/>
              <a:buChar char="•"/>
            </a:pPr>
            <a:r>
              <a:rPr lang="en-US" sz="2800" dirty="0" smtClean="0"/>
              <a:t>There is only one definition of a Social Story.  </a:t>
            </a:r>
            <a:endParaRPr lang="en-US" sz="2800" dirty="0"/>
          </a:p>
        </p:txBody>
      </p:sp>
      <p:sp>
        <p:nvSpPr>
          <p:cNvPr id="4" name="TextBox 3"/>
          <p:cNvSpPr txBox="1"/>
          <p:nvPr/>
        </p:nvSpPr>
        <p:spPr>
          <a:xfrm>
            <a:off x="442529" y="6004057"/>
            <a:ext cx="8138689" cy="830997"/>
          </a:xfrm>
          <a:prstGeom prst="rect">
            <a:avLst/>
          </a:prstGeom>
          <a:noFill/>
        </p:spPr>
        <p:txBody>
          <a:bodyPr wrap="square" rtlCol="0">
            <a:spAutoFit/>
          </a:bodyPr>
          <a:lstStyle/>
          <a:p>
            <a:r>
              <a:rPr lang="en-US" sz="1600" dirty="0" smtClean="0"/>
              <a:t>©Carol Gray, 2017.  All rights reserved.  Definition and sample Social Stories retrieved with permission as a member of Carol’s Club, </a:t>
            </a:r>
            <a:r>
              <a:rPr lang="en-US" sz="1600" dirty="0" smtClean="0">
                <a:hlinkClick r:id="rId6"/>
              </a:rPr>
              <a:t>www.CarolGraySocialStories.com</a:t>
            </a:r>
            <a:r>
              <a:rPr lang="en-US" sz="1600" dirty="0" smtClean="0"/>
              <a:t>.  Restricted permission granted for use in its entirety as part of a Member presentation.</a:t>
            </a:r>
            <a:endParaRPr lang="en-US" sz="1600" dirty="0"/>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7586402"/>
      </p:ext>
    </p:extLst>
  </p:cSld>
  <p:clrMapOvr>
    <a:masterClrMapping/>
  </p:clrMapOvr>
  <mc:AlternateContent xmlns:mc="http://schemas.openxmlformats.org/markup-compatibility/2006" xmlns:p14="http://schemas.microsoft.com/office/powerpoint/2010/main">
    <mc:Choice Requires="p14">
      <p:transition p14:dur="0" advTm="54797"/>
    </mc:Choice>
    <mc:Fallback xmlns="">
      <p:transition xmlns:p14="http://schemas.microsoft.com/office/powerpoint/2010/main" advTm="5479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Washing Machine Story</a:t>
            </a:r>
            <a:endParaRPr lang="en-US" dirty="0"/>
          </a:p>
        </p:txBody>
      </p:sp>
      <p:sp>
        <p:nvSpPr>
          <p:cNvPr id="3" name="Content Placeholder 2"/>
          <p:cNvSpPr>
            <a:spLocks noGrp="1"/>
          </p:cNvSpPr>
          <p:nvPr>
            <p:ph idx="1"/>
          </p:nvPr>
        </p:nvSpPr>
        <p:spPr>
          <a:xfrm>
            <a:off x="896425" y="1427091"/>
            <a:ext cx="3212189" cy="4699075"/>
          </a:xfrm>
        </p:spPr>
        <p:txBody>
          <a:bodyPr>
            <a:normAutofit fontScale="92500"/>
          </a:bodyPr>
          <a:lstStyle/>
          <a:p>
            <a:pPr marL="0" indent="0">
              <a:buNone/>
            </a:pPr>
            <a:endParaRPr lang="en-US" dirty="0" smtClean="0"/>
          </a:p>
          <a:p>
            <a:pPr marL="0" indent="0">
              <a:buNone/>
            </a:pPr>
            <a:r>
              <a:rPr lang="en-US" dirty="0" smtClean="0"/>
              <a:t>Sometimes we wash clothes</a:t>
            </a:r>
            <a:r>
              <a:rPr lang="en-US" dirty="0"/>
              <a:t>. </a:t>
            </a:r>
            <a:endParaRPr lang="en-US" dirty="0" smtClean="0"/>
          </a:p>
          <a:p>
            <a:pPr marL="0" indent="0">
              <a:buNone/>
            </a:pPr>
            <a:r>
              <a:rPr lang="en-US" dirty="0" smtClean="0"/>
              <a:t>Mom </a:t>
            </a:r>
            <a:r>
              <a:rPr lang="en-US" dirty="0"/>
              <a:t>knows when to wash </a:t>
            </a:r>
            <a:r>
              <a:rPr lang="en-US" dirty="0" smtClean="0"/>
              <a:t>clothes.  </a:t>
            </a:r>
            <a:endParaRPr lang="en-US" dirty="0" smtClean="0"/>
          </a:p>
          <a:p>
            <a:pPr marL="0" indent="0">
              <a:buNone/>
            </a:pPr>
            <a:r>
              <a:rPr lang="en-US" dirty="0" smtClean="0"/>
              <a:t>The </a:t>
            </a:r>
            <a:r>
              <a:rPr lang="en-US" dirty="0" smtClean="0"/>
              <a:t>washing machine is on when we wash clothes.  </a:t>
            </a:r>
          </a:p>
          <a:p>
            <a:pPr marL="0" indent="0">
              <a:buNone/>
            </a:pPr>
            <a:endParaRPr lang="en-US" dirty="0"/>
          </a:p>
          <a:p>
            <a:pPr marL="0" indent="0">
              <a:buNone/>
            </a:pPr>
            <a:endParaRPr lang="en-US" dirty="0"/>
          </a:p>
          <a:p>
            <a:pPr marL="0" indent="0">
              <a:buNone/>
            </a:pPr>
            <a:endParaRPr lang="en-US" dirty="0"/>
          </a:p>
        </p:txBody>
      </p:sp>
      <p:sp>
        <p:nvSpPr>
          <p:cNvPr id="4" name="TextBox 3"/>
          <p:cNvSpPr txBox="1"/>
          <p:nvPr/>
        </p:nvSpPr>
        <p:spPr>
          <a:xfrm>
            <a:off x="1490926" y="1670494"/>
            <a:ext cx="5218240" cy="369332"/>
          </a:xfrm>
          <a:prstGeom prst="rect">
            <a:avLst/>
          </a:prstGeom>
          <a:noFill/>
        </p:spPr>
        <p:txBody>
          <a:bodyPr wrap="square" rtlCol="0">
            <a:spAutoFit/>
          </a:bodyPr>
          <a:lstStyle/>
          <a:p>
            <a:endParaRPr lang="en-US" dirty="0"/>
          </a:p>
        </p:txBody>
      </p:sp>
      <p:pic>
        <p:nvPicPr>
          <p:cNvPr id="8" name="Picture 7" descr="IMG_166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0345" y="1868874"/>
            <a:ext cx="3444444" cy="4257291"/>
          </a:xfrm>
          <a:prstGeom prst="rect">
            <a:avLst/>
          </a:prstGeom>
          <a:ln w="19050" cmpd="sng">
            <a:solidFill>
              <a:schemeClr val="tx1"/>
            </a:solidFill>
          </a:ln>
        </p:spPr>
      </p:pic>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625069520"/>
      </p:ext>
    </p:extLst>
  </p:cSld>
  <p:clrMapOvr>
    <a:masterClrMapping/>
  </p:clrMapOvr>
  <mc:AlternateContent xmlns:mc="http://schemas.openxmlformats.org/markup-compatibility/2006" xmlns:p14="http://schemas.microsoft.com/office/powerpoint/2010/main">
    <mc:Choice Requires="p14">
      <p:transition p14:dur="0" advTm="11245"/>
    </mc:Choice>
    <mc:Fallback xmlns="">
      <p:transition xmlns:p14="http://schemas.microsoft.com/office/powerpoint/2010/main" advTm="1124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Washing Machine Story</a:t>
            </a:r>
            <a:endParaRPr lang="en-US" dirty="0"/>
          </a:p>
        </p:txBody>
      </p:sp>
      <p:sp>
        <p:nvSpPr>
          <p:cNvPr id="3" name="Content Placeholder 2"/>
          <p:cNvSpPr>
            <a:spLocks noGrp="1"/>
          </p:cNvSpPr>
          <p:nvPr>
            <p:ph idx="1"/>
          </p:nvPr>
        </p:nvSpPr>
        <p:spPr>
          <a:xfrm>
            <a:off x="662633" y="1600203"/>
            <a:ext cx="3644485" cy="4525963"/>
          </a:xfrm>
        </p:spPr>
        <p:txBody>
          <a:bodyPr/>
          <a:lstStyle/>
          <a:p>
            <a:pPr marL="0" indent="0">
              <a:buNone/>
            </a:pPr>
            <a:r>
              <a:rPr lang="en-US" dirty="0" smtClean="0"/>
              <a:t>Sometimes we do not need to wash clothes.  The washing machine is off.  This is okay.</a:t>
            </a:r>
          </a:p>
          <a:p>
            <a:pPr marL="0" indent="0">
              <a:buNone/>
            </a:pPr>
            <a:endParaRPr lang="en-US" dirty="0"/>
          </a:p>
          <a:p>
            <a:pPr marL="0" indent="0">
              <a:buNone/>
            </a:pPr>
            <a:r>
              <a:rPr lang="en-US" dirty="0" smtClean="0"/>
              <a:t>Sometimes we wash clothes.</a:t>
            </a:r>
          </a:p>
          <a:p>
            <a:pPr marL="0" indent="0">
              <a:buNone/>
            </a:pPr>
            <a:endParaRPr lang="en-US" dirty="0"/>
          </a:p>
          <a:p>
            <a:pPr marL="0" indent="0">
              <a:buNone/>
            </a:pPr>
            <a:endParaRPr lang="en-US" dirty="0"/>
          </a:p>
        </p:txBody>
      </p:sp>
      <p:pic>
        <p:nvPicPr>
          <p:cNvPr id="4" name="Picture 3" descr="IMG_166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9411" y="1600202"/>
            <a:ext cx="3170007" cy="4294847"/>
          </a:xfrm>
          <a:prstGeom prst="rect">
            <a:avLst/>
          </a:prstGeom>
          <a:ln w="19050" cmpd="sng">
            <a:solidFill>
              <a:schemeClr val="tx1"/>
            </a:solidFill>
          </a:ln>
        </p:spPr>
      </p:pic>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497629484"/>
      </p:ext>
    </p:extLst>
  </p:cSld>
  <p:clrMapOvr>
    <a:masterClrMapping/>
  </p:clrMapOvr>
  <mc:AlternateContent xmlns:mc="http://schemas.openxmlformats.org/markup-compatibility/2006" xmlns:p14="http://schemas.microsoft.com/office/powerpoint/2010/main">
    <mc:Choice Requires="p14">
      <p:transition p14:dur="0" advTm="28412"/>
    </mc:Choice>
    <mc:Fallback xmlns="">
      <p:transition xmlns:p14="http://schemas.microsoft.com/office/powerpoint/2010/main" advTm="2841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Social Articles</a:t>
            </a:r>
            <a:endParaRPr lang="en-US" dirty="0">
              <a:solidFill>
                <a:schemeClr val="bg1"/>
              </a:solidFill>
            </a:endParaRPr>
          </a:p>
        </p:txBody>
      </p:sp>
      <p:pic>
        <p:nvPicPr>
          <p:cNvPr id="4" name="Content Placeholder 3"/>
          <p:cNvPicPr>
            <a:picLocks noGrp="1" noChangeAspect="1"/>
          </p:cNvPicPr>
          <p:nvPr>
            <p:ph idx="1"/>
          </p:nvPr>
        </p:nvPicPr>
        <p:blipFill>
          <a:blip r:embed="rId5"/>
          <a:srcRect t="31657" b="31657"/>
          <a:stretch>
            <a:fillRect/>
          </a:stretch>
        </p:blipFill>
        <p:spPr>
          <a:ln w="19050">
            <a:solidFill>
              <a:schemeClr val="tx1"/>
            </a:solidFill>
          </a:ln>
        </p:spPr>
      </p:pic>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307793732"/>
      </p:ext>
    </p:extLst>
  </p:cSld>
  <p:clrMapOvr>
    <a:masterClrMapping/>
  </p:clrMapOvr>
  <mc:AlternateContent xmlns:mc="http://schemas.openxmlformats.org/markup-compatibility/2006" xmlns:p14="http://schemas.microsoft.com/office/powerpoint/2010/main">
    <mc:Choice Requires="p14">
      <p:transition p14:dur="0" advTm="16393"/>
    </mc:Choice>
    <mc:Fallback xmlns="">
      <p:transition xmlns:p14="http://schemas.microsoft.com/office/powerpoint/2010/main" advTm="1639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320740" y="4126547"/>
            <a:ext cx="8229600" cy="1143000"/>
          </a:xfrm>
        </p:spPr>
        <p:txBody>
          <a:bodyPr>
            <a:normAutofit fontScale="90000"/>
          </a:bodyPr>
          <a:lstStyle/>
          <a:p>
            <a:pPr>
              <a:defRPr/>
            </a:pPr>
            <a:r>
              <a:rPr lang="en-US" sz="4000" dirty="0" err="1" smtClean="0">
                <a:solidFill>
                  <a:schemeClr val="tx1"/>
                </a:solidFill>
                <a:latin typeface="Arial" charset="0"/>
                <a:ea typeface="MS PGothic" charset="0"/>
              </a:rPr>
              <a:t>www.CarolGraySocialStories.com</a:t>
            </a:r>
            <a:r>
              <a:rPr lang="en-US" sz="4000" dirty="0" smtClean="0">
                <a:solidFill>
                  <a:schemeClr val="tx1"/>
                </a:solidFill>
                <a:latin typeface="Arial" charset="0"/>
                <a:ea typeface="MS PGothic" charset="0"/>
              </a:rPr>
              <a:t/>
            </a:r>
            <a:br>
              <a:rPr lang="en-US" sz="4000" dirty="0" smtClean="0">
                <a:solidFill>
                  <a:schemeClr val="tx1"/>
                </a:solidFill>
                <a:latin typeface="Arial" charset="0"/>
                <a:ea typeface="MS PGothic" charset="0"/>
              </a:rPr>
            </a:br>
            <a:r>
              <a:rPr lang="en-US" sz="3100" dirty="0" smtClean="0">
                <a:solidFill>
                  <a:schemeClr val="tx1"/>
                </a:solidFill>
                <a:latin typeface="Arial" charset="0"/>
                <a:ea typeface="MS PGothic" charset="0"/>
              </a:rPr>
              <a:t>Current information / Free Articles / </a:t>
            </a:r>
            <a:br>
              <a:rPr lang="en-US" sz="3100" dirty="0" smtClean="0">
                <a:solidFill>
                  <a:schemeClr val="tx1"/>
                </a:solidFill>
                <a:latin typeface="Arial" charset="0"/>
                <a:ea typeface="MS PGothic" charset="0"/>
              </a:rPr>
            </a:br>
            <a:r>
              <a:rPr lang="en-US" sz="3100" dirty="0" smtClean="0">
                <a:solidFill>
                  <a:schemeClr val="tx1"/>
                </a:solidFill>
                <a:latin typeface="Arial" charset="0"/>
                <a:ea typeface="MS PGothic" charset="0"/>
              </a:rPr>
              <a:t>Workshops / Carol’s Club </a:t>
            </a:r>
            <a:r>
              <a:rPr lang="en-US" sz="3100" dirty="0">
                <a:latin typeface="Arial" charset="0"/>
                <a:ea typeface="MS PGothic" charset="0"/>
              </a:rPr>
              <a:t/>
            </a:r>
            <a:br>
              <a:rPr lang="en-US" sz="3100" dirty="0">
                <a:latin typeface="Arial" charset="0"/>
                <a:ea typeface="MS PGothic" charset="0"/>
              </a:rPr>
            </a:br>
            <a:endParaRPr lang="en-US" sz="3100" dirty="0">
              <a:solidFill>
                <a:schemeClr val="tx1"/>
              </a:solidFill>
              <a:latin typeface="Arial" charset="0"/>
              <a:ea typeface="MS PGothic" charset="0"/>
            </a:endParaRPr>
          </a:p>
        </p:txBody>
      </p:sp>
      <p:pic>
        <p:nvPicPr>
          <p:cNvPr id="4" name="Picture 3"/>
          <p:cNvPicPr/>
          <p:nvPr/>
        </p:nvPicPr>
        <p:blipFill>
          <a:blip r:embed="rId5">
            <a:extLst>
              <a:ext uri="{28A0092B-C50C-407E-A947-70E740481C1C}">
                <a14:useLocalDpi xmlns:a14="http://schemas.microsoft.com/office/drawing/2010/main" val="0"/>
              </a:ext>
            </a:extLst>
          </a:blip>
          <a:srcRect/>
          <a:stretch>
            <a:fillRect/>
          </a:stretch>
        </p:blipFill>
        <p:spPr bwMode="auto">
          <a:xfrm>
            <a:off x="1115943" y="2145201"/>
            <a:ext cx="6676419" cy="1231601"/>
          </a:xfrm>
          <a:prstGeom prst="rect">
            <a:avLst/>
          </a:prstGeom>
          <a:solidFill>
            <a:schemeClr val="bg1"/>
          </a:solidFill>
          <a:ln>
            <a:noFill/>
          </a:ln>
        </p:spPr>
      </p:pic>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580436007"/>
      </p:ext>
    </p:extLst>
  </p:cSld>
  <p:clrMapOvr>
    <a:masterClrMapping/>
  </p:clrMapOvr>
  <mc:AlternateContent xmlns:mc="http://schemas.openxmlformats.org/markup-compatibility/2006" xmlns:p14="http://schemas.microsoft.com/office/powerpoint/2010/main">
    <mc:Choice Requires="p14">
      <p:transition p14:dur="0" advTm="31502"/>
    </mc:Choice>
    <mc:Fallback xmlns="">
      <p:transition xmlns:p14="http://schemas.microsoft.com/office/powerpoint/2010/main" advTm="3150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3539" name="Title 1"/>
          <p:cNvSpPr txBox="1">
            <a:spLocks/>
          </p:cNvSpPr>
          <p:nvPr/>
        </p:nvSpPr>
        <p:spPr bwMode="auto">
          <a:xfrm>
            <a:off x="4407838" y="519582"/>
            <a:ext cx="4112288" cy="2011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defTabSz="914400" eaLnBrk="1" fontAlgn="base" hangingPunct="1">
              <a:spcBef>
                <a:spcPct val="0"/>
              </a:spcBef>
              <a:spcAft>
                <a:spcPct val="0"/>
              </a:spcAft>
            </a:pPr>
            <a:r>
              <a:rPr lang="en-US" sz="3200" dirty="0" smtClean="0">
                <a:solidFill>
                  <a:srgbClr val="000000"/>
                </a:solidFill>
              </a:rPr>
              <a:t>Social Stories™ 10.2</a:t>
            </a:r>
          </a:p>
          <a:p>
            <a:pPr defTabSz="914400" eaLnBrk="1" fontAlgn="base" hangingPunct="1">
              <a:spcBef>
                <a:spcPct val="0"/>
              </a:spcBef>
              <a:spcAft>
                <a:spcPct val="0"/>
              </a:spcAft>
            </a:pPr>
            <a:r>
              <a:rPr lang="en-US" sz="3200" dirty="0" smtClean="0">
                <a:solidFill>
                  <a:srgbClr val="000000"/>
                </a:solidFill>
              </a:rPr>
              <a:t>Definition</a:t>
            </a:r>
            <a:endParaRPr lang="en-US" sz="3200" dirty="0">
              <a:solidFill>
                <a:srgbClr val="000000"/>
              </a:solidFill>
            </a:endParaRPr>
          </a:p>
        </p:txBody>
      </p:sp>
      <p:pic>
        <p:nvPicPr>
          <p:cNvPr id="6" name="Picture 5"/>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4267447" cy="3059760"/>
          </a:xfrm>
          <a:prstGeom prst="rect">
            <a:avLst/>
          </a:prstGeom>
          <a:noFill/>
          <a:ln>
            <a:noFill/>
          </a:ln>
        </p:spPr>
      </p:pic>
      <p:sp>
        <p:nvSpPr>
          <p:cNvPr id="833538" name="Content Placeholder 2"/>
          <p:cNvSpPr txBox="1">
            <a:spLocks/>
          </p:cNvSpPr>
          <p:nvPr/>
        </p:nvSpPr>
        <p:spPr bwMode="auto">
          <a:xfrm>
            <a:off x="2212646" y="3059760"/>
            <a:ext cx="5752880" cy="3532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defTabSz="914400" eaLnBrk="1" fontAlgn="base" hangingPunct="1">
              <a:lnSpc>
                <a:spcPct val="150000"/>
              </a:lnSpc>
              <a:spcBef>
                <a:spcPts val="1200"/>
              </a:spcBef>
              <a:spcAft>
                <a:spcPts val="1200"/>
              </a:spcAft>
              <a:buFont typeface="Arial" charset="0"/>
              <a:buNone/>
            </a:pPr>
            <a:r>
              <a:rPr lang="en-US" sz="2800" i="1" dirty="0">
                <a:solidFill>
                  <a:prstClr val="black"/>
                </a:solidFill>
              </a:rPr>
              <a:t>A Social Story accurately describes </a:t>
            </a:r>
            <a:r>
              <a:rPr lang="en-US" sz="2800" i="1" dirty="0" smtClean="0">
                <a:solidFill>
                  <a:prstClr val="black"/>
                </a:solidFill>
              </a:rPr>
              <a:t>a context, </a:t>
            </a:r>
            <a:r>
              <a:rPr lang="en-US" sz="2800" i="1" dirty="0">
                <a:solidFill>
                  <a:prstClr val="black"/>
                </a:solidFill>
              </a:rPr>
              <a:t>skill, </a:t>
            </a:r>
            <a:r>
              <a:rPr lang="en-US" sz="2800" i="1" dirty="0" smtClean="0">
                <a:solidFill>
                  <a:prstClr val="black"/>
                </a:solidFill>
              </a:rPr>
              <a:t>achievement, or </a:t>
            </a:r>
            <a:r>
              <a:rPr lang="en-US" sz="2800" i="1" dirty="0">
                <a:solidFill>
                  <a:prstClr val="black"/>
                </a:solidFill>
              </a:rPr>
              <a:t>concept according to </a:t>
            </a:r>
            <a:r>
              <a:rPr lang="en-US" sz="2800" i="1" dirty="0" smtClean="0">
                <a:solidFill>
                  <a:prstClr val="black"/>
                </a:solidFill>
              </a:rPr>
              <a:t>10 </a:t>
            </a:r>
            <a:r>
              <a:rPr lang="en-US" sz="2800" i="1" dirty="0">
                <a:solidFill>
                  <a:prstClr val="black"/>
                </a:solidFill>
              </a:rPr>
              <a:t>defining </a:t>
            </a:r>
            <a:r>
              <a:rPr lang="en-US" sz="2800" i="1" dirty="0" smtClean="0">
                <a:solidFill>
                  <a:prstClr val="black"/>
                </a:solidFill>
              </a:rPr>
              <a:t>criteria.</a:t>
            </a:r>
            <a:endParaRPr lang="en-US" sz="2800" i="1" dirty="0">
              <a:solidFill>
                <a:prstClr val="black"/>
              </a:solidFill>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637910559"/>
      </p:ext>
    </p:extLst>
  </p:cSld>
  <p:clrMapOvr>
    <a:masterClrMapping/>
  </p:clrMapOvr>
  <mc:AlternateContent xmlns:mc="http://schemas.openxmlformats.org/markup-compatibility/2006" xmlns:p14="http://schemas.microsoft.com/office/powerpoint/2010/main">
    <mc:Choice Requires="p14">
      <p:transition p14:dur="0" advTm="34931"/>
    </mc:Choice>
    <mc:Fallback xmlns="">
      <p:transition xmlns:p14="http://schemas.microsoft.com/office/powerpoint/2010/main" advTm="3493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211258" y="-134706"/>
            <a:ext cx="10966582" cy="6992706"/>
          </a:xfrm>
          <a:prstGeom prst="rect">
            <a:avLst/>
          </a:prstGeom>
        </p:spPr>
      </p:pic>
      <p:sp>
        <p:nvSpPr>
          <p:cNvPr id="801795" name="Content Placeholder 2"/>
          <p:cNvSpPr txBox="1">
            <a:spLocks/>
          </p:cNvSpPr>
          <p:nvPr/>
        </p:nvSpPr>
        <p:spPr bwMode="auto">
          <a:xfrm>
            <a:off x="871017" y="815358"/>
            <a:ext cx="6882863" cy="4837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defTabSz="914400" eaLnBrk="1" fontAlgn="base" hangingPunct="1">
              <a:lnSpc>
                <a:spcPct val="150000"/>
              </a:lnSpc>
              <a:spcBef>
                <a:spcPts val="1200"/>
              </a:spcBef>
              <a:spcAft>
                <a:spcPts val="1200"/>
              </a:spcAft>
              <a:buFont typeface="Arial" charset="0"/>
              <a:buNone/>
              <a:defRPr/>
            </a:pPr>
            <a:r>
              <a:rPr lang="en-US" sz="2800" i="1" dirty="0" smtClean="0">
                <a:solidFill>
                  <a:prstClr val="black"/>
                </a:solidFill>
              </a:rPr>
              <a:t>These criteria guide Story </a:t>
            </a:r>
          </a:p>
          <a:p>
            <a:pPr defTabSz="914400" eaLnBrk="1" fontAlgn="base" hangingPunct="1">
              <a:lnSpc>
                <a:spcPct val="150000"/>
              </a:lnSpc>
              <a:spcBef>
                <a:spcPts val="1200"/>
              </a:spcBef>
              <a:spcAft>
                <a:spcPts val="1200"/>
              </a:spcAft>
              <a:buFont typeface="Arial" charset="0"/>
              <a:buNone/>
              <a:defRPr/>
            </a:pPr>
            <a:r>
              <a:rPr lang="en-US" sz="2800" i="1" dirty="0" smtClean="0">
                <a:solidFill>
                  <a:prstClr val="black"/>
                </a:solidFill>
              </a:rPr>
              <a:t>research, development, </a:t>
            </a:r>
          </a:p>
          <a:p>
            <a:pPr defTabSz="914400" eaLnBrk="1" fontAlgn="base" hangingPunct="1">
              <a:lnSpc>
                <a:spcPct val="150000"/>
              </a:lnSpc>
              <a:spcBef>
                <a:spcPts val="1200"/>
              </a:spcBef>
              <a:spcAft>
                <a:spcPts val="1200"/>
              </a:spcAft>
              <a:buFont typeface="Arial" charset="0"/>
              <a:buNone/>
              <a:defRPr/>
            </a:pPr>
            <a:r>
              <a:rPr lang="en-US" sz="2800" i="1" dirty="0">
                <a:solidFill>
                  <a:prstClr val="black"/>
                </a:solidFill>
              </a:rPr>
              <a:t>a</a:t>
            </a:r>
            <a:r>
              <a:rPr lang="en-US" sz="2800" i="1" dirty="0" smtClean="0">
                <a:solidFill>
                  <a:prstClr val="black"/>
                </a:solidFill>
              </a:rPr>
              <a:t>nd implementation…</a:t>
            </a:r>
          </a:p>
          <a:p>
            <a:pPr defTabSz="914400" eaLnBrk="1" fontAlgn="base" hangingPunct="1">
              <a:lnSpc>
                <a:spcPct val="150000"/>
              </a:lnSpc>
              <a:spcBef>
                <a:spcPct val="20000"/>
              </a:spcBef>
              <a:spcAft>
                <a:spcPct val="0"/>
              </a:spcAft>
              <a:buFont typeface="Arial" charset="0"/>
              <a:buNone/>
              <a:defRPr/>
            </a:pPr>
            <a:r>
              <a:rPr lang="en-US" sz="3200" i="1" dirty="0" smtClean="0">
                <a:solidFill>
                  <a:prstClr val="black"/>
                </a:solidFill>
              </a:rPr>
              <a:t> </a:t>
            </a: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813846894"/>
      </p:ext>
    </p:extLst>
  </p:cSld>
  <p:clrMapOvr>
    <a:masterClrMapping/>
  </p:clrMapOvr>
  <mc:AlternateContent xmlns:mc="http://schemas.openxmlformats.org/markup-compatibility/2006" xmlns:p14="http://schemas.microsoft.com/office/powerpoint/2010/main">
    <mc:Choice Requires="p14">
      <p:transition p14:dur="0" advTm="7290"/>
    </mc:Choice>
    <mc:Fallback xmlns="">
      <p:transition xmlns:p14="http://schemas.microsoft.com/office/powerpoint/2010/main" advTm="729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211646" y="0"/>
            <a:ext cx="9572017" cy="6858000"/>
          </a:xfrm>
          <a:prstGeom prst="rect">
            <a:avLst/>
          </a:prstGeom>
        </p:spPr>
      </p:pic>
      <p:sp>
        <p:nvSpPr>
          <p:cNvPr id="4" name="Rectangle 3"/>
          <p:cNvSpPr/>
          <p:nvPr/>
        </p:nvSpPr>
        <p:spPr>
          <a:xfrm>
            <a:off x="1062274" y="3370504"/>
            <a:ext cx="8460432" cy="2610971"/>
          </a:xfrm>
          <a:prstGeom prst="rect">
            <a:avLst/>
          </a:prstGeom>
          <a:noFill/>
          <a:effectLst>
            <a:softEdge rad="292100"/>
          </a:effectLst>
        </p:spPr>
        <p:txBody>
          <a:bodyPr wrap="square">
            <a:spAutoFit/>
          </a:bodyPr>
          <a:lstStyle/>
          <a:p>
            <a:pPr defTabSz="914400" fontAlgn="base">
              <a:lnSpc>
                <a:spcPct val="150000"/>
              </a:lnSpc>
              <a:spcBef>
                <a:spcPts val="1200"/>
              </a:spcBef>
              <a:spcAft>
                <a:spcPts val="1200"/>
              </a:spcAft>
              <a:defRPr/>
            </a:pPr>
            <a:r>
              <a:rPr lang="en-US" sz="2800" i="1" dirty="0">
                <a:latin typeface="Arial"/>
                <a:ea typeface="MS PGothic" charset="0"/>
                <a:cs typeface="Arial"/>
              </a:rPr>
              <a:t>…to ensure an overall </a:t>
            </a:r>
            <a:endParaRPr lang="en-US" sz="2800" i="1" dirty="0" smtClean="0">
              <a:latin typeface="Arial"/>
              <a:ea typeface="MS PGothic" charset="0"/>
              <a:cs typeface="Arial"/>
            </a:endParaRPr>
          </a:p>
          <a:p>
            <a:pPr defTabSz="914400" fontAlgn="base">
              <a:lnSpc>
                <a:spcPct val="150000"/>
              </a:lnSpc>
              <a:spcBef>
                <a:spcPts val="1200"/>
              </a:spcBef>
              <a:spcAft>
                <a:spcPts val="1200"/>
              </a:spcAft>
              <a:defRPr/>
            </a:pPr>
            <a:r>
              <a:rPr lang="en-US" sz="2800" i="1" dirty="0" smtClean="0">
                <a:latin typeface="Arial"/>
                <a:ea typeface="MS PGothic" charset="0"/>
                <a:cs typeface="Arial"/>
              </a:rPr>
              <a:t>patient </a:t>
            </a:r>
            <a:r>
              <a:rPr lang="en-US" sz="2800" i="1" dirty="0">
                <a:latin typeface="Arial"/>
                <a:ea typeface="MS PGothic" charset="0"/>
                <a:cs typeface="Arial"/>
              </a:rPr>
              <a:t>and </a:t>
            </a:r>
          </a:p>
          <a:p>
            <a:pPr defTabSz="914400" fontAlgn="base">
              <a:lnSpc>
                <a:spcPct val="150000"/>
              </a:lnSpc>
              <a:spcBef>
                <a:spcPts val="1200"/>
              </a:spcBef>
              <a:spcAft>
                <a:spcPts val="1200"/>
              </a:spcAft>
              <a:defRPr/>
            </a:pPr>
            <a:r>
              <a:rPr lang="en-US" sz="2800" i="1" dirty="0">
                <a:latin typeface="Arial"/>
                <a:ea typeface="MS PGothic" charset="0"/>
                <a:cs typeface="Arial"/>
              </a:rPr>
              <a:t>supportive quality…</a:t>
            </a:r>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63214908"/>
      </p:ext>
    </p:extLst>
  </p:cSld>
  <p:clrMapOvr>
    <a:masterClrMapping/>
  </p:clrMapOvr>
  <mc:AlternateContent xmlns:mc="http://schemas.openxmlformats.org/markup-compatibility/2006" xmlns:p14="http://schemas.microsoft.com/office/powerpoint/2010/main">
    <mc:Choice Requires="p14">
      <p:transition p14:dur="0" advTm="5126"/>
    </mc:Choice>
    <mc:Fallback xmlns="">
      <p:transition xmlns:p14="http://schemas.microsoft.com/office/powerpoint/2010/main" advTm="512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2234216" y="1409681"/>
            <a:ext cx="9358309" cy="6237313"/>
          </a:xfrm>
          <a:prstGeom prst="rect">
            <a:avLst/>
          </a:prstGeom>
          <a:effectLst>
            <a:softEdge rad="876300"/>
          </a:effectLst>
        </p:spPr>
      </p:pic>
      <p:sp>
        <p:nvSpPr>
          <p:cNvPr id="7" name="Content Placeholder 2"/>
          <p:cNvSpPr>
            <a:spLocks noGrp="1"/>
          </p:cNvSpPr>
          <p:nvPr>
            <p:ph idx="1"/>
          </p:nvPr>
        </p:nvSpPr>
        <p:spPr>
          <a:xfrm>
            <a:off x="962697" y="890727"/>
            <a:ext cx="7738774" cy="5652158"/>
          </a:xfrm>
          <a:noFill/>
          <a:effectLst>
            <a:softEdge rad="596900"/>
          </a:effectLst>
        </p:spPr>
        <p:txBody>
          <a:bodyPr>
            <a:normAutofit/>
          </a:bodyPr>
          <a:lstStyle/>
          <a:p>
            <a:pPr marL="0" indent="0" fontAlgn="base">
              <a:lnSpc>
                <a:spcPct val="150000"/>
              </a:lnSpc>
              <a:spcBef>
                <a:spcPts val="1200"/>
              </a:spcBef>
              <a:spcAft>
                <a:spcPts val="1200"/>
              </a:spcAft>
              <a:buNone/>
              <a:defRPr/>
            </a:pPr>
            <a:r>
              <a:rPr lang="en-US" sz="3300" i="1" dirty="0" smtClean="0">
                <a:latin typeface="Arial"/>
                <a:cs typeface="Arial"/>
              </a:rPr>
              <a:t>…and a format</a:t>
            </a:r>
            <a:r>
              <a:rPr lang="en-US" sz="3300" i="1" dirty="0">
                <a:latin typeface="Arial"/>
                <a:cs typeface="Arial"/>
              </a:rPr>
              <a:t>, </a:t>
            </a:r>
            <a:r>
              <a:rPr lang="en-US" sz="3300" i="1" dirty="0" smtClean="0">
                <a:latin typeface="Arial"/>
                <a:cs typeface="Arial"/>
              </a:rPr>
              <a:t>“</a:t>
            </a:r>
            <a:r>
              <a:rPr lang="en-US" sz="3300" i="1" dirty="0">
                <a:latin typeface="Arial"/>
                <a:cs typeface="Arial"/>
              </a:rPr>
              <a:t>voice”, </a:t>
            </a:r>
            <a:r>
              <a:rPr lang="en-US" sz="3300" i="1" dirty="0" smtClean="0">
                <a:latin typeface="Arial"/>
                <a:cs typeface="Arial"/>
              </a:rPr>
              <a:t>content,</a:t>
            </a:r>
          </a:p>
          <a:p>
            <a:pPr marL="0" indent="0" fontAlgn="base">
              <a:lnSpc>
                <a:spcPct val="150000"/>
              </a:lnSpc>
              <a:spcBef>
                <a:spcPts val="1200"/>
              </a:spcBef>
              <a:spcAft>
                <a:spcPts val="1200"/>
              </a:spcAft>
              <a:buNone/>
              <a:defRPr/>
            </a:pPr>
            <a:r>
              <a:rPr lang="en-US" sz="3300" i="1" dirty="0">
                <a:latin typeface="Arial"/>
                <a:cs typeface="Arial"/>
              </a:rPr>
              <a:t>a</a:t>
            </a:r>
            <a:r>
              <a:rPr lang="en-US" sz="3300" i="1" dirty="0" smtClean="0">
                <a:latin typeface="Arial"/>
                <a:cs typeface="Arial"/>
              </a:rPr>
              <a:t>nd learning </a:t>
            </a:r>
            <a:r>
              <a:rPr lang="en-US" sz="3300" i="1" dirty="0">
                <a:latin typeface="Arial"/>
                <a:cs typeface="Arial"/>
              </a:rPr>
              <a:t>experience </a:t>
            </a:r>
            <a:endParaRPr lang="en-US" sz="3300" i="1" dirty="0" smtClean="0">
              <a:latin typeface="Arial"/>
              <a:cs typeface="Arial"/>
            </a:endParaRPr>
          </a:p>
          <a:p>
            <a:pPr marL="0" indent="0" fontAlgn="base">
              <a:lnSpc>
                <a:spcPct val="150000"/>
              </a:lnSpc>
              <a:spcBef>
                <a:spcPts val="1200"/>
              </a:spcBef>
              <a:spcAft>
                <a:spcPts val="1200"/>
              </a:spcAft>
              <a:buNone/>
              <a:defRPr/>
            </a:pPr>
            <a:r>
              <a:rPr lang="en-US" sz="3300" i="1" dirty="0" smtClean="0">
                <a:latin typeface="Arial"/>
                <a:cs typeface="Arial"/>
              </a:rPr>
              <a:t>that </a:t>
            </a:r>
            <a:r>
              <a:rPr lang="en-US" sz="3300" i="1" dirty="0">
                <a:latin typeface="Arial"/>
                <a:cs typeface="Arial"/>
              </a:rPr>
              <a:t>is…</a:t>
            </a:r>
          </a:p>
          <a:p>
            <a:pPr marL="0" indent="0">
              <a:buNone/>
            </a:pP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418458303"/>
      </p:ext>
    </p:extLst>
  </p:cSld>
  <p:clrMapOvr>
    <a:masterClrMapping/>
  </p:clrMapOvr>
  <mc:AlternateContent xmlns:mc="http://schemas.openxmlformats.org/markup-compatibility/2006" xmlns:p14="http://schemas.microsoft.com/office/powerpoint/2010/main">
    <mc:Choice Requires="p14">
      <p:transition p14:dur="0" advTm="7483"/>
    </mc:Choice>
    <mc:Fallback xmlns="">
      <p:transition xmlns:p14="http://schemas.microsoft.com/office/powerpoint/2010/main" advTm="748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962020" y="4772456"/>
            <a:ext cx="7930460" cy="1608872"/>
          </a:xfrm>
          <a:prstGeom prst="rect">
            <a:avLst/>
          </a:prstGeom>
          <a:noFill/>
          <a:effectLst>
            <a:softEdge rad="215900"/>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lnSpc>
                <a:spcPct val="150000"/>
              </a:lnSpc>
              <a:spcAft>
                <a:spcPct val="0"/>
              </a:spcAft>
              <a:buFont typeface="Arial" pitchFamily="34" charset="0"/>
              <a:buNone/>
              <a:defRPr/>
            </a:pPr>
            <a:r>
              <a:rPr lang="en-US" sz="2800" i="1" dirty="0" smtClean="0">
                <a:latin typeface="Arial"/>
              </a:rPr>
              <a:t>…descriptive, meaningful, respectful, and physically, socially, and emotionally safe…</a:t>
            </a:r>
            <a:endParaRPr lang="en-US" sz="2800" i="1" dirty="0">
              <a:latin typeface="Arial"/>
            </a:endParaRPr>
          </a:p>
        </p:txBody>
      </p:sp>
      <p:pic>
        <p:nvPicPr>
          <p:cNvPr id="6" name="Picture 5"/>
          <p:cNvPicPr>
            <a:picLocks noChangeAspect="1"/>
          </p:cNvPicPr>
          <p:nvPr/>
        </p:nvPicPr>
        <p:blipFill>
          <a:blip r:embed="rId5"/>
          <a:stretch>
            <a:fillRect/>
          </a:stretch>
        </p:blipFill>
        <p:spPr>
          <a:xfrm>
            <a:off x="2739" y="332656"/>
            <a:ext cx="9144000" cy="4315968"/>
          </a:xfrm>
          <a:prstGeom prst="rect">
            <a:avLst/>
          </a:prstGeom>
          <a:ln w="25400">
            <a:solidFill>
              <a:schemeClr val="tx1"/>
            </a:solidFill>
          </a:ln>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549676730"/>
      </p:ext>
    </p:extLst>
  </p:cSld>
  <p:clrMapOvr>
    <a:masterClrMapping/>
  </p:clrMapOvr>
  <mc:AlternateContent xmlns:mc="http://schemas.openxmlformats.org/markup-compatibility/2006" xmlns:p14="http://schemas.microsoft.com/office/powerpoint/2010/main">
    <mc:Choice Requires="p14">
      <p:transition p14:dur="0" advTm="8687"/>
    </mc:Choice>
    <mc:Fallback xmlns="">
      <p:transition xmlns:p14="http://schemas.microsoft.com/office/powerpoint/2010/main" advTm="868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683568" y="836712"/>
            <a:ext cx="3096344" cy="4824536"/>
          </a:xfrm>
          <a:prstGeom prst="rect">
            <a:avLst/>
          </a:prstGeom>
          <a:solidFill>
            <a:srgbClr val="FFFFFF">
              <a:alpha val="77000"/>
            </a:srgbClr>
          </a:solidFill>
          <a:effectLst>
            <a:softEdge rad="215900"/>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lnSpc>
                <a:spcPct val="150000"/>
              </a:lnSpc>
              <a:spcAft>
                <a:spcPct val="0"/>
              </a:spcAft>
              <a:buFont typeface="Arial" pitchFamily="34" charset="0"/>
              <a:buNone/>
              <a:defRPr/>
            </a:pPr>
            <a:r>
              <a:rPr lang="en-US" sz="2800" i="1" dirty="0" smtClean="0">
                <a:solidFill>
                  <a:srgbClr val="000000"/>
                </a:solidFill>
                <a:latin typeface="Arial"/>
              </a:rPr>
              <a:t>for the Story audience</a:t>
            </a:r>
            <a:r>
              <a:rPr lang="en-US" sz="2800" i="1" dirty="0">
                <a:solidFill>
                  <a:srgbClr val="000000"/>
                </a:solidFill>
                <a:latin typeface="Arial"/>
              </a:rPr>
              <a:t> </a:t>
            </a:r>
            <a:r>
              <a:rPr lang="en-US" sz="2800" i="1" dirty="0" smtClean="0">
                <a:solidFill>
                  <a:srgbClr val="000000"/>
                </a:solidFill>
                <a:latin typeface="Arial"/>
              </a:rPr>
              <a:t>(a child, adolescent, or adult). </a:t>
            </a:r>
            <a:endParaRPr lang="en-US" sz="2800" i="1" dirty="0">
              <a:solidFill>
                <a:srgbClr val="000000"/>
              </a:solidFill>
              <a:latin typeface="Arial"/>
            </a:endParaRPr>
          </a:p>
        </p:txBody>
      </p:sp>
      <p:pic>
        <p:nvPicPr>
          <p:cNvPr id="2" name="Picture 1"/>
          <p:cNvPicPr>
            <a:picLocks noChangeAspect="1"/>
          </p:cNvPicPr>
          <p:nvPr/>
        </p:nvPicPr>
        <p:blipFill>
          <a:blip r:embed="rId5"/>
          <a:stretch>
            <a:fillRect/>
          </a:stretch>
        </p:blipFill>
        <p:spPr>
          <a:xfrm>
            <a:off x="4283968" y="-675456"/>
            <a:ext cx="5472608" cy="8210965"/>
          </a:xfrm>
          <a:prstGeom prst="rect">
            <a:avLst/>
          </a:prstGeom>
          <a:effectLst>
            <a:softEdge rad="596900"/>
          </a:effectLst>
        </p:spPr>
      </p:pic>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9161636"/>
      </p:ext>
    </p:extLst>
  </p:cSld>
  <p:clrMapOvr>
    <a:masterClrMapping/>
  </p:clrMapOvr>
  <mc:AlternateContent xmlns:mc="http://schemas.openxmlformats.org/markup-compatibility/2006" xmlns:p14="http://schemas.microsoft.com/office/powerpoint/2010/main">
    <mc:Choice Requires="p14">
      <p:transition p14:dur="0" advTm="3327"/>
    </mc:Choice>
    <mc:Fallback xmlns="">
      <p:transition xmlns:p14="http://schemas.microsoft.com/office/powerpoint/2010/main" advTm="332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1566945" y="0"/>
            <a:ext cx="10710945" cy="7144200"/>
          </a:xfrm>
          <a:prstGeom prst="rect">
            <a:avLst/>
          </a:prstGeom>
        </p:spPr>
      </p:pic>
      <p:sp>
        <p:nvSpPr>
          <p:cNvPr id="7" name="TextBox 6"/>
          <p:cNvSpPr txBox="1"/>
          <p:nvPr/>
        </p:nvSpPr>
        <p:spPr>
          <a:xfrm>
            <a:off x="2135685" y="1404796"/>
            <a:ext cx="6354141" cy="5262980"/>
          </a:xfrm>
          <a:prstGeom prst="rect">
            <a:avLst/>
          </a:prstGeom>
          <a:solidFill>
            <a:srgbClr val="408000">
              <a:alpha val="54000"/>
            </a:srgbClr>
          </a:solidFill>
          <a:effectLst>
            <a:softEdge rad="152400"/>
          </a:effectLst>
        </p:spPr>
        <p:txBody>
          <a:bodyPr wrap="square" rtlCol="0">
            <a:spAutoFit/>
          </a:bodyPr>
          <a:lstStyle/>
          <a:p>
            <a:pPr algn="ctr"/>
            <a:r>
              <a:rPr lang="en-US" sz="2800" dirty="0" smtClean="0">
                <a:solidFill>
                  <a:schemeClr val="bg1"/>
                </a:solidFill>
                <a:effectLst>
                  <a:outerShdw blurRad="50800" dist="38100" dir="2700000" algn="tl" rotWithShape="0">
                    <a:srgbClr val="000000">
                      <a:alpha val="43000"/>
                    </a:srgbClr>
                  </a:outerShdw>
                </a:effectLst>
                <a:latin typeface="Arial"/>
                <a:cs typeface="Arial"/>
              </a:rPr>
              <a:t>I Watered the Grass!</a:t>
            </a:r>
          </a:p>
          <a:p>
            <a:pPr algn="ctr"/>
            <a:endParaRPr lang="en-US" sz="2800" dirty="0">
              <a:solidFill>
                <a:schemeClr val="bg1"/>
              </a:solidFill>
              <a:effectLst>
                <a:outerShdw blurRad="50800" dist="38100" dir="2700000" algn="tl" rotWithShape="0">
                  <a:srgbClr val="000000">
                    <a:alpha val="43000"/>
                  </a:srgbClr>
                </a:outerShdw>
              </a:effectLst>
              <a:latin typeface="Arial"/>
              <a:cs typeface="Arial"/>
            </a:endParaRPr>
          </a:p>
          <a:p>
            <a:r>
              <a:rPr lang="en-US" sz="2800" dirty="0" smtClean="0">
                <a:solidFill>
                  <a:schemeClr val="bg1"/>
                </a:solidFill>
                <a:effectLst>
                  <a:outerShdw blurRad="50800" dist="38100" dir="2700000" algn="tl" rotWithShape="0">
                    <a:srgbClr val="000000">
                      <a:alpha val="43000"/>
                    </a:srgbClr>
                  </a:outerShdw>
                </a:effectLst>
                <a:latin typeface="Arial"/>
                <a:cs typeface="Arial"/>
              </a:rPr>
              <a:t>Dad asked me to help him water the grass and flowers.  </a:t>
            </a:r>
          </a:p>
          <a:p>
            <a:endParaRPr lang="en-US" sz="2800" dirty="0">
              <a:solidFill>
                <a:schemeClr val="bg1"/>
              </a:solidFill>
              <a:effectLst>
                <a:outerShdw blurRad="50800" dist="38100" dir="2700000" algn="tl" rotWithShape="0">
                  <a:srgbClr val="000000">
                    <a:alpha val="43000"/>
                  </a:srgbClr>
                </a:outerShdw>
              </a:effectLst>
              <a:latin typeface="Arial"/>
              <a:cs typeface="Arial"/>
            </a:endParaRPr>
          </a:p>
          <a:p>
            <a:r>
              <a:rPr lang="en-US" sz="2800" dirty="0" smtClean="0">
                <a:solidFill>
                  <a:schemeClr val="bg1"/>
                </a:solidFill>
                <a:effectLst>
                  <a:outerShdw blurRad="50800" dist="38100" dir="2700000" algn="tl" rotWithShape="0">
                    <a:srgbClr val="000000">
                      <a:alpha val="43000"/>
                    </a:srgbClr>
                  </a:outerShdw>
                </a:effectLst>
                <a:latin typeface="Arial"/>
                <a:cs typeface="Arial"/>
              </a:rPr>
              <a:t>I had never watered grass before.  I learned how to use the sprayer.</a:t>
            </a:r>
          </a:p>
          <a:p>
            <a:endParaRPr lang="en-US" sz="2800" dirty="0" smtClean="0">
              <a:solidFill>
                <a:schemeClr val="bg1"/>
              </a:solidFill>
              <a:effectLst>
                <a:outerShdw blurRad="50800" dist="38100" dir="2700000" algn="tl" rotWithShape="0">
                  <a:srgbClr val="000000">
                    <a:alpha val="43000"/>
                  </a:srgbClr>
                </a:outerShdw>
              </a:effectLst>
              <a:latin typeface="Arial"/>
              <a:cs typeface="Arial"/>
            </a:endParaRPr>
          </a:p>
          <a:p>
            <a:r>
              <a:rPr lang="en-US" sz="2800" dirty="0" smtClean="0">
                <a:solidFill>
                  <a:schemeClr val="bg1"/>
                </a:solidFill>
                <a:effectLst>
                  <a:outerShdw blurRad="50800" dist="38100" dir="2700000" algn="tl" rotWithShape="0">
                    <a:srgbClr val="000000">
                      <a:alpha val="43000"/>
                    </a:srgbClr>
                  </a:outerShdw>
                </a:effectLst>
                <a:latin typeface="Arial"/>
                <a:cs typeface="Arial"/>
              </a:rPr>
              <a:t>This is a photo of me watering the grass.  Dad felt happy that I helped him.</a:t>
            </a:r>
            <a:endParaRPr lang="en-US" sz="2800" dirty="0">
              <a:solidFill>
                <a:schemeClr val="bg1"/>
              </a:solidFill>
              <a:effectLst>
                <a:outerShdw blurRad="50800" dist="38100" dir="2700000" algn="tl" rotWithShape="0">
                  <a:srgbClr val="000000">
                    <a:alpha val="43000"/>
                  </a:srgbClr>
                </a:outerShdw>
              </a:effectLst>
              <a:latin typeface="Arial"/>
              <a:cs typeface="Arial"/>
            </a:endParaRPr>
          </a:p>
          <a:p>
            <a:endParaRPr lang="en-US" sz="2800" dirty="0">
              <a:solidFill>
                <a:schemeClr val="bg1"/>
              </a:solidFill>
              <a:effectLst>
                <a:outerShdw blurRad="50800" dist="38100" dir="2700000" algn="tl" rotWithShape="0">
                  <a:srgbClr val="000000">
                    <a:alpha val="43000"/>
                  </a:srgbClr>
                </a:outerShdw>
              </a:effectLst>
              <a:latin typeface="Arial"/>
              <a:cs typeface="Arial"/>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669236470"/>
      </p:ext>
    </p:extLst>
  </p:cSld>
  <p:clrMapOvr>
    <a:masterClrMapping/>
  </p:clrMapOvr>
  <mc:AlternateContent xmlns:mc="http://schemas.openxmlformats.org/markup-compatibility/2006" xmlns:p14="http://schemas.microsoft.com/office/powerpoint/2010/main">
    <mc:Choice Requires="p14">
      <p:transition p14:dur="0" advTm="44609"/>
    </mc:Choice>
    <mc:Fallback xmlns="">
      <p:transition xmlns:p14="http://schemas.microsoft.com/office/powerpoint/2010/main" advTm="4460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80" name="Title 1"/>
          <p:cNvSpPr>
            <a:spLocks noGrp="1"/>
          </p:cNvSpPr>
          <p:nvPr>
            <p:ph type="title"/>
          </p:nvPr>
        </p:nvSpPr>
        <p:spPr>
          <a:xfrm>
            <a:off x="1132000" y="158842"/>
            <a:ext cx="6999068" cy="2819400"/>
          </a:xfrm>
          <a:solidFill>
            <a:schemeClr val="bg1"/>
          </a:solidFill>
        </p:spPr>
        <p:txBody>
          <a:bodyPr/>
          <a:lstStyle/>
          <a:p>
            <a:r>
              <a:rPr lang="en-US" sz="3600" dirty="0" smtClean="0">
                <a:latin typeface="Arial" charset="0"/>
              </a:rPr>
              <a:t>My Washing Machine </a:t>
            </a:r>
            <a:r>
              <a:rPr lang="en-US" sz="3600" dirty="0">
                <a:latin typeface="Arial" charset="0"/>
              </a:rPr>
              <a:t>Story</a:t>
            </a:r>
          </a:p>
        </p:txBody>
      </p:sp>
      <p:pic>
        <p:nvPicPr>
          <p:cNvPr id="3" name="Picture 2" descr="IMG_166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0191" y="2593507"/>
            <a:ext cx="2371092" cy="3212447"/>
          </a:xfrm>
          <a:prstGeom prst="rect">
            <a:avLst/>
          </a:prstGeom>
          <a:ln w="19050" cmpd="sng">
            <a:solidFill>
              <a:schemeClr val="tx1"/>
            </a:solidFill>
          </a:ln>
        </p:spPr>
      </p:pic>
      <p:pic>
        <p:nvPicPr>
          <p:cNvPr id="5" name="Picture 4" descr="IMG_1668.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1548" y="2593507"/>
            <a:ext cx="2604158" cy="3218708"/>
          </a:xfrm>
          <a:prstGeom prst="rect">
            <a:avLst/>
          </a:prstGeom>
          <a:ln w="19050" cmpd="sng">
            <a:solidFill>
              <a:schemeClr val="tx1"/>
            </a:solidFill>
          </a:ln>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73589524"/>
      </p:ext>
    </p:extLst>
  </p:cSld>
  <p:clrMapOvr>
    <a:masterClrMapping/>
  </p:clrMapOvr>
  <mc:AlternateContent xmlns:mc="http://schemas.openxmlformats.org/markup-compatibility/2006" xmlns:p14="http://schemas.microsoft.com/office/powerpoint/2010/main">
    <mc:Choice Requires="p14">
      <p:transition p14:dur="0" advTm="19883"/>
    </mc:Choice>
    <mc:Fallback xmlns="">
      <p:transition xmlns:p14="http://schemas.microsoft.com/office/powerpoint/2010/main" advTm="1988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655</TotalTime>
  <Words>967</Words>
  <Application>Microsoft Macintosh PowerPoint</Application>
  <PresentationFormat>On-screen Show (4:3)</PresentationFormat>
  <Paragraphs>100</Paragraphs>
  <Slides>13</Slides>
  <Notes>13</Notes>
  <HiddenSlides>0</HiddenSlides>
  <MMClips>13</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 Washing Machine Story</vt:lpstr>
      <vt:lpstr>My Washing Machine Story</vt:lpstr>
      <vt:lpstr>My Washing Machine Story</vt:lpstr>
      <vt:lpstr>Social Articles</vt:lpstr>
      <vt:lpstr>www.CarolGraySocialStories.com Current information / Free Articles /  Workshops / Carol’s Club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 GRAY</dc:creator>
  <cp:lastModifiedBy>CAROL GRAY</cp:lastModifiedBy>
  <cp:revision>40</cp:revision>
  <cp:lastPrinted>2017-07-16T15:25:49Z</cp:lastPrinted>
  <dcterms:created xsi:type="dcterms:W3CDTF">2017-04-02T21:50:02Z</dcterms:created>
  <dcterms:modified xsi:type="dcterms:W3CDTF">2017-09-12T12:51:41Z</dcterms:modified>
</cp:coreProperties>
</file>