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3" r:id="rId1"/>
  </p:sldMasterIdLst>
  <p:notesMasterIdLst>
    <p:notesMasterId r:id="rId12"/>
  </p:notesMasterIdLst>
  <p:sldIdLst>
    <p:sldId id="4555" r:id="rId2"/>
    <p:sldId id="4524" r:id="rId3"/>
    <p:sldId id="4521" r:id="rId4"/>
    <p:sldId id="4552" r:id="rId5"/>
    <p:sldId id="4553" r:id="rId6"/>
    <p:sldId id="4554" r:id="rId7"/>
    <p:sldId id="4529" r:id="rId8"/>
    <p:sldId id="4550" r:id="rId9"/>
    <p:sldId id="4551" r:id="rId10"/>
    <p:sldId id="45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FFF0"/>
    <a:srgbClr val="FF50F1"/>
    <a:srgbClr val="55302D"/>
    <a:srgbClr val="542F2D"/>
    <a:srgbClr val="72413D"/>
    <a:srgbClr val="945200"/>
    <a:srgbClr val="252525"/>
    <a:srgbClr val="941100"/>
    <a:srgbClr val="194258"/>
    <a:srgbClr val="255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86314"/>
  </p:normalViewPr>
  <p:slideViewPr>
    <p:cSldViewPr snapToGrid="0" snapToObjects="1">
      <p:cViewPr varScale="1">
        <p:scale>
          <a:sx n="110" d="100"/>
          <a:sy n="110" d="100"/>
        </p:scale>
        <p:origin x="1528" y="176"/>
      </p:cViewPr>
      <p:guideLst/>
    </p:cSldViewPr>
  </p:slideViewPr>
  <p:outlineViewPr>
    <p:cViewPr>
      <p:scale>
        <a:sx n="33" d="100"/>
        <a:sy n="33" d="100"/>
      </p:scale>
      <p:origin x="0" y="-153328"/>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152" d="100"/>
          <a:sy n="152" d="100"/>
        </p:scale>
        <p:origin x="2488" y="-13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18E16-0290-1D40-8C53-0A0FD2B7B27B}" type="datetimeFigureOut">
              <a:rPr lang="en-US" smtClean="0"/>
              <a:t>3/7/19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C7831-F10C-B347-A458-E3DBDAAA80EA}" type="slidenum">
              <a:rPr lang="en-US" smtClean="0"/>
              <a:t>‹#›</a:t>
            </a:fld>
            <a:endParaRPr lang="en-US"/>
          </a:p>
        </p:txBody>
      </p:sp>
    </p:spTree>
    <p:extLst>
      <p:ext uri="{BB962C8B-B14F-4D97-AF65-F5344CB8AC3E}">
        <p14:creationId xmlns:p14="http://schemas.microsoft.com/office/powerpoint/2010/main" val="372174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latin typeface="Arial Narrow" panose="020B0604020202020204" pitchFamily="34" charset="0"/>
                <a:cs typeface="Arial Narrow" panose="020B0604020202020204" pitchFamily="34" charset="0"/>
              </a:rPr>
              <a:t>Title Slide Notes:</a:t>
            </a:r>
          </a:p>
          <a:p>
            <a:pPr>
              <a:lnSpc>
                <a:spcPct val="150000"/>
              </a:lnSpc>
            </a:pPr>
            <a:endParaRPr lang="en-US" dirty="0">
              <a:latin typeface="Arial Narrow" panose="020B0604020202020204" pitchFamily="34" charset="0"/>
              <a:cs typeface="Arial Narrow" panose="020B0604020202020204" pitchFamily="34" charset="0"/>
            </a:endParaRPr>
          </a:p>
          <a:p>
            <a:pPr>
              <a:lnSpc>
                <a:spcPct val="150000"/>
              </a:lnSpc>
            </a:pPr>
            <a:r>
              <a:rPr lang="en-US" dirty="0">
                <a:latin typeface="Arial Narrow" panose="020B0604020202020204" pitchFamily="34" charset="0"/>
                <a:cs typeface="Arial Narrow" panose="020B0604020202020204" pitchFamily="34" charset="0"/>
              </a:rPr>
              <a:t>A few suggestions as you introduce your activity:</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If it is a part of your own experience, you may open with a brief case example that describes how when you color or paint with someone, the conversation seems to flow, often taking unique or unexpected directions</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Continue with a brief description of what ColorStorming is, for example: </a:t>
            </a:r>
            <a:r>
              <a:rPr lang="en-US" i="1" dirty="0">
                <a:latin typeface="Arial Narrow" panose="020B0604020202020204" pitchFamily="34" charset="0"/>
                <a:cs typeface="Arial Narrow" panose="020B0604020202020204" pitchFamily="34" charset="0"/>
              </a:rPr>
              <a:t>ColorStorming is an activity format that harnesses the benefits of coloring to support creative small-group discussion about any topic.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Explain that each small group will be coloring as they brainstorm answers to questions related to (your presentation topic).</a:t>
            </a:r>
          </a:p>
        </p:txBody>
      </p:sp>
      <p:sp>
        <p:nvSpPr>
          <p:cNvPr id="4" name="Slide Number Placeholder 3"/>
          <p:cNvSpPr>
            <a:spLocks noGrp="1"/>
          </p:cNvSpPr>
          <p:nvPr>
            <p:ph type="sldNum" sz="quarter" idx="5"/>
          </p:nvPr>
        </p:nvSpPr>
        <p:spPr/>
        <p:txBody>
          <a:bodyPr/>
          <a:lstStyle/>
          <a:p>
            <a:fld id="{4B7C7831-F10C-B347-A458-E3DBDAAA80EA}" type="slidenum">
              <a:rPr lang="en-US" smtClean="0"/>
              <a:t>1</a:t>
            </a:fld>
            <a:endParaRPr lang="en-US"/>
          </a:p>
        </p:txBody>
      </p:sp>
    </p:spTree>
    <p:extLst>
      <p:ext uri="{BB962C8B-B14F-4D97-AF65-F5344CB8AC3E}">
        <p14:creationId xmlns:p14="http://schemas.microsoft.com/office/powerpoint/2010/main" val="1007930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10</a:t>
            </a:fld>
            <a:endParaRPr lang="en-US"/>
          </a:p>
        </p:txBody>
      </p:sp>
      <p:sp>
        <p:nvSpPr>
          <p:cNvPr id="5" name="Notes Placeholder 2">
            <a:extLst>
              <a:ext uri="{FF2B5EF4-FFF2-40B4-BE49-F238E27FC236}">
                <a16:creationId xmlns:a16="http://schemas.microsoft.com/office/drawing/2014/main" id="{DAF70E9D-C450-624F-9BE0-2AF8374D8C3E}"/>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latin typeface="Arial Narrow" panose="020B0604020202020204" pitchFamily="34" charset="0"/>
              <a:cs typeface="Arial Narrow" panose="020B0604020202020204" pitchFamily="34" charset="0"/>
            </a:endParaRPr>
          </a:p>
        </p:txBody>
      </p:sp>
      <p:sp>
        <p:nvSpPr>
          <p:cNvPr id="7" name="Notes Placeholder 2">
            <a:extLst>
              <a:ext uri="{FF2B5EF4-FFF2-40B4-BE49-F238E27FC236}">
                <a16:creationId xmlns:a16="http://schemas.microsoft.com/office/drawing/2014/main" id="{13BB31B5-2BAC-0848-965A-0D9F1C0EBA97}"/>
              </a:ext>
            </a:extLst>
          </p:cNvPr>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Discussion will vary according to your presentation goals and topic</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 addition to discussing ideas generated by the small groups, you may want to recruit comments-feedback about the ColorStorming experience</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HAVE FUN</a:t>
            </a:r>
          </a:p>
        </p:txBody>
      </p:sp>
    </p:spTree>
    <p:extLst>
      <p:ext uri="{BB962C8B-B14F-4D97-AF65-F5344CB8AC3E}">
        <p14:creationId xmlns:p14="http://schemas.microsoft.com/office/powerpoint/2010/main" val="400589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2</a:t>
            </a:fld>
            <a:endParaRPr lang="en-US"/>
          </a:p>
        </p:txBody>
      </p:sp>
      <p:sp>
        <p:nvSpPr>
          <p:cNvPr id="5" name="Notes Placeholder 2">
            <a:extLst>
              <a:ext uri="{FF2B5EF4-FFF2-40B4-BE49-F238E27FC236}">
                <a16:creationId xmlns:a16="http://schemas.microsoft.com/office/drawing/2014/main" id="{14FCC4E2-62EF-7A4A-A8C6-F3E6DE7AC9C0}"/>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a:lnSpc>
                <a:spcPct val="150000"/>
              </a:lnSpc>
            </a:pPr>
            <a:r>
              <a:rPr lang="en-US" dirty="0">
                <a:latin typeface="Arial Narrow" panose="020B0604020202020204" pitchFamily="34" charset="0"/>
                <a:cs typeface="Arial Narrow" panose="020B0604020202020204" pitchFamily="34" charset="0"/>
              </a:rPr>
              <a:t>A few suggestions: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 preparation for your presentation, review online articles (there are some listed in the reference list of the accompanying ColorStorming project article) including those referenced on the slides, of course!  They are interesting reader-friendly fast reads.</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Introduce the research-based rationale for coloring during a workshop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accompany this slide with a brief summary of the research</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The next slide lists the benefits of coloring in greater detail.  </a:t>
            </a:r>
          </a:p>
        </p:txBody>
      </p:sp>
    </p:spTree>
    <p:extLst>
      <p:ext uri="{BB962C8B-B14F-4D97-AF65-F5344CB8AC3E}">
        <p14:creationId xmlns:p14="http://schemas.microsoft.com/office/powerpoint/2010/main" val="228482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0D06E48-B99B-7C43-9E81-F05F2C75A101}" type="slidenum">
              <a:rPr lang="en-US" smtClean="0"/>
              <a:t>3</a:t>
            </a:fld>
            <a:endParaRPr lang="en-US"/>
          </a:p>
        </p:txBody>
      </p:sp>
      <p:sp>
        <p:nvSpPr>
          <p:cNvPr id="5" name="Notes Placeholder 2">
            <a:extLst>
              <a:ext uri="{FF2B5EF4-FFF2-40B4-BE49-F238E27FC236}">
                <a16:creationId xmlns:a16="http://schemas.microsoft.com/office/drawing/2014/main" id="{66B124AA-0A12-004A-9D8F-BC85DFBE9303}"/>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use the list on this slide as an outline to describe how coloring benefits adults.  The slide is pretty self-explanatory.  As mentioned, I encourage you to read the  articles listed at the bottom of this slide for  background to expand your explanation as you go through the list.</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If you feel your audience may need more detail to be convinced, feel free to add additional  slides and information.</a:t>
            </a:r>
          </a:p>
        </p:txBody>
      </p:sp>
    </p:spTree>
    <p:extLst>
      <p:ext uri="{BB962C8B-B14F-4D97-AF65-F5344CB8AC3E}">
        <p14:creationId xmlns:p14="http://schemas.microsoft.com/office/powerpoint/2010/main" val="66041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4</a:t>
            </a:fld>
            <a:endParaRPr lang="en-US"/>
          </a:p>
        </p:txBody>
      </p:sp>
      <p:sp>
        <p:nvSpPr>
          <p:cNvPr id="5" name="Notes Placeholder 2">
            <a:extLst>
              <a:ext uri="{FF2B5EF4-FFF2-40B4-BE49-F238E27FC236}">
                <a16:creationId xmlns:a16="http://schemas.microsoft.com/office/drawing/2014/main" id="{82F715B1-6FBB-8244-B261-FDA0527C52FA}"/>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Familiarize the audience with the materials used in this activity, including…</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A set of coloring pencils to share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Each participant needs this coloring page with the illustration of workshop participants at the top and text on the lower half of the paper.</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The text is a Social Story describing how coloring benefits adults.  Read it to the group, using the next two slides.</a:t>
            </a:r>
          </a:p>
          <a:p>
            <a:pPr>
              <a:lnSpc>
                <a:spcPct val="150000"/>
              </a:lnSpc>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7859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C7831-F10C-B347-A458-E3DBDAAA80EA}" type="slidenum">
              <a:rPr lang="en-US" smtClean="0"/>
              <a:t>5</a:t>
            </a:fld>
            <a:endParaRPr lang="en-US"/>
          </a:p>
        </p:txBody>
      </p:sp>
    </p:spTree>
    <p:extLst>
      <p:ext uri="{BB962C8B-B14F-4D97-AF65-F5344CB8AC3E}">
        <p14:creationId xmlns:p14="http://schemas.microsoft.com/office/powerpoint/2010/main" val="413510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C7831-F10C-B347-A458-E3DBDAAA80EA}" type="slidenum">
              <a:rPr lang="en-US" smtClean="0"/>
              <a:t>6</a:t>
            </a:fld>
            <a:endParaRPr lang="en-US"/>
          </a:p>
        </p:txBody>
      </p:sp>
    </p:spTree>
    <p:extLst>
      <p:ext uri="{BB962C8B-B14F-4D97-AF65-F5344CB8AC3E}">
        <p14:creationId xmlns:p14="http://schemas.microsoft.com/office/powerpoint/2010/main" val="113385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7</a:t>
            </a:fld>
            <a:endParaRPr lang="en-US"/>
          </a:p>
        </p:txBody>
      </p:sp>
      <p:sp>
        <p:nvSpPr>
          <p:cNvPr id="5" name="Notes Placeholder 2">
            <a:extLst>
              <a:ext uri="{FF2B5EF4-FFF2-40B4-BE49-F238E27FC236}">
                <a16:creationId xmlns:a16="http://schemas.microsoft.com/office/drawing/2014/main" id="{B42E3F99-2BC7-5648-863E-9549932FA1DD}"/>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This self-explanatory slide provides directions for the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Encourage participants to refrain from coloring until directed to do so.</a:t>
            </a:r>
          </a:p>
        </p:txBody>
      </p:sp>
    </p:spTree>
    <p:extLst>
      <p:ext uri="{BB962C8B-B14F-4D97-AF65-F5344CB8AC3E}">
        <p14:creationId xmlns:p14="http://schemas.microsoft.com/office/powerpoint/2010/main" val="33116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8</a:t>
            </a:fld>
            <a:endParaRPr lang="en-US"/>
          </a:p>
        </p:txBody>
      </p:sp>
      <p:sp>
        <p:nvSpPr>
          <p:cNvPr id="5" name="Notes Placeholder 2">
            <a:extLst>
              <a:ext uri="{FF2B5EF4-FFF2-40B4-BE49-F238E27FC236}">
                <a16:creationId xmlns:a16="http://schemas.microsoft.com/office/drawing/2014/main" id="{C5CE5C2E-5F10-844D-BC9D-B19119CAD38B}"/>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can’t help you much here!  These questions are just an example to help you gauge the type and number of questions that you will create related to your topic.  </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Delete my text and insert your own!</a:t>
            </a:r>
          </a:p>
        </p:txBody>
      </p:sp>
    </p:spTree>
    <p:extLst>
      <p:ext uri="{BB962C8B-B14F-4D97-AF65-F5344CB8AC3E}">
        <p14:creationId xmlns:p14="http://schemas.microsoft.com/office/powerpoint/2010/main" val="333833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B7C7831-F10C-B347-A458-E3DBDAAA80EA}" type="slidenum">
              <a:rPr lang="en-US" smtClean="0"/>
              <a:t>9</a:t>
            </a:fld>
            <a:endParaRPr lang="en-US"/>
          </a:p>
        </p:txBody>
      </p:sp>
      <p:sp>
        <p:nvSpPr>
          <p:cNvPr id="5" name="Notes Placeholder 2">
            <a:extLst>
              <a:ext uri="{FF2B5EF4-FFF2-40B4-BE49-F238E27FC236}">
                <a16:creationId xmlns:a16="http://schemas.microsoft.com/office/drawing/2014/main" id="{59BFFD23-3DD9-9A44-8194-C75922075702}"/>
              </a:ext>
            </a:extLst>
          </p:cNvPr>
          <p:cNvSpPr txBox="1">
            <a:spLocks/>
          </p:cNvSpPr>
          <p:nvPr/>
        </p:nvSpPr>
        <p:spPr>
          <a:xfrm>
            <a:off x="685800" y="44005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en-US" dirty="0">
                <a:latin typeface="Arial Narrow" panose="020B0604020202020204" pitchFamily="34" charset="0"/>
                <a:cs typeface="Arial Narrow" panose="020B0604020202020204" pitchFamily="34" charset="0"/>
              </a:rPr>
              <a:t>Notes:</a:t>
            </a:r>
          </a:p>
          <a:p>
            <a:pPr>
              <a:lnSpc>
                <a:spcPct val="150000"/>
              </a:lnSpc>
            </a:pPr>
            <a:endParaRPr lang="en-US" dirty="0">
              <a:latin typeface="Arial Narrow" panose="020B0604020202020204" pitchFamily="34" charset="0"/>
              <a:cs typeface="Arial Narrow" panose="020B0604020202020204" pitchFamily="34" charset="0"/>
            </a:endParaRP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Walking around as people work will help you determine timing for this activity.</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I listened to the designated Recorder in each group to determine their progress through the questions, etc.</a:t>
            </a:r>
          </a:p>
          <a:p>
            <a:pPr marL="171450" indent="-171450">
              <a:lnSpc>
                <a:spcPct val="150000"/>
              </a:lnSpc>
              <a:buFont typeface="Arial" panose="020B0604020202020204" pitchFamily="34" charset="0"/>
              <a:buChar char="•"/>
            </a:pPr>
            <a:r>
              <a:rPr lang="en-US" dirty="0">
                <a:latin typeface="Arial Narrow" panose="020B0604020202020204" pitchFamily="34" charset="0"/>
                <a:cs typeface="Arial Narrow" panose="020B0604020202020204" pitchFamily="34" charset="0"/>
              </a:rPr>
              <a:t>My guess is that the activity will run somewhere between 3-5 minutes from when the questions and coloring begin.</a:t>
            </a:r>
          </a:p>
          <a:p>
            <a:pPr>
              <a:lnSpc>
                <a:spcPct val="150000"/>
              </a:lnSpc>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5201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57A46C-C8B4-9A4B-A889-CAE1AC9D7017}"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112886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117814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584967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1"/>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defTabSz="4572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eaLnBrk="0" hangingPunct="0">
              <a:defRPr/>
            </a:lvl1pPr>
          </a:lstStyle>
          <a:p>
            <a:pPr defTabSz="457200">
              <a:defRPr/>
            </a:pPr>
            <a:fld id="{AD7651C2-376C-8742-AFCF-650C41997A44}" type="slidenum">
              <a:rPr lang="en-US" smtClean="0">
                <a:solidFill>
                  <a:prstClr val="black">
                    <a:tint val="75000"/>
                  </a:prstClr>
                </a:solidFill>
                <a:latin typeface="Arial"/>
              </a:rPr>
              <a:pPr defTabSz="457200">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73379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7A46C-C8B4-9A4B-A889-CAE1AC9D7017}"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24246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57A46C-C8B4-9A4B-A889-CAE1AC9D7017}" type="datetimeFigureOut">
              <a:rPr lang="en-US" smtClean="0"/>
              <a:t>3/7/19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01195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57A46C-C8B4-9A4B-A889-CAE1AC9D7017}"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63503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7A46C-C8B4-9A4B-A889-CAE1AC9D7017}" type="datetimeFigureOut">
              <a:rPr lang="en-US" smtClean="0"/>
              <a:t>3/7/19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4179528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7A46C-C8B4-9A4B-A889-CAE1AC9D7017}" type="datetimeFigureOut">
              <a:rPr lang="en-US" smtClean="0"/>
              <a:t>3/7/19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41052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7A46C-C8B4-9A4B-A889-CAE1AC9D7017}" type="datetimeFigureOut">
              <a:rPr lang="en-US" smtClean="0"/>
              <a:t>3/7/19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95422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7A46C-C8B4-9A4B-A889-CAE1AC9D7017}"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339074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57A46C-C8B4-9A4B-A889-CAE1AC9D7017}" type="datetimeFigureOut">
              <a:rPr lang="en-US" smtClean="0"/>
              <a:t>3/7/19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85263-A414-C342-A979-C9B592C22600}" type="slidenum">
              <a:rPr lang="en-US" smtClean="0"/>
              <a:t>‹#›</a:t>
            </a:fld>
            <a:endParaRPr lang="en-US"/>
          </a:p>
        </p:txBody>
      </p:sp>
    </p:spTree>
    <p:extLst>
      <p:ext uri="{BB962C8B-B14F-4D97-AF65-F5344CB8AC3E}">
        <p14:creationId xmlns:p14="http://schemas.microsoft.com/office/powerpoint/2010/main" val="758849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7A46C-C8B4-9A4B-A889-CAE1AC9D7017}" type="datetimeFigureOut">
              <a:rPr lang="en-US" smtClean="0"/>
              <a:t>3/7/19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85263-A414-C342-A979-C9B592C22600}" type="slidenum">
              <a:rPr lang="en-US" smtClean="0"/>
              <a:t>‹#›</a:t>
            </a:fld>
            <a:endParaRPr lang="en-US"/>
          </a:p>
        </p:txBody>
      </p:sp>
    </p:spTree>
    <p:extLst>
      <p:ext uri="{BB962C8B-B14F-4D97-AF65-F5344CB8AC3E}">
        <p14:creationId xmlns:p14="http://schemas.microsoft.com/office/powerpoint/2010/main" val="63928889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075181-B611-3643-B8D3-E7B57B4AB44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72648A0-602A-5645-B8D2-4AC7F2AE731E}"/>
              </a:ext>
            </a:extLst>
          </p:cNvPr>
          <p:cNvPicPr>
            <a:picLocks noChangeAspect="1"/>
          </p:cNvPicPr>
          <p:nvPr/>
        </p:nvPicPr>
        <p:blipFill>
          <a:blip r:embed="rId3"/>
          <a:stretch>
            <a:fillRect/>
          </a:stretch>
        </p:blipFill>
        <p:spPr>
          <a:xfrm>
            <a:off x="0" y="150471"/>
            <a:ext cx="12192000" cy="6281477"/>
          </a:xfrm>
          <a:prstGeom prst="rect">
            <a:avLst/>
          </a:prstGeom>
        </p:spPr>
      </p:pic>
      <p:sp>
        <p:nvSpPr>
          <p:cNvPr id="6" name="Title 1">
            <a:extLst>
              <a:ext uri="{FF2B5EF4-FFF2-40B4-BE49-F238E27FC236}">
                <a16:creationId xmlns:a16="http://schemas.microsoft.com/office/drawing/2014/main" id="{06724666-F2B5-B54D-B60F-4785587ADDA2}"/>
              </a:ext>
            </a:extLst>
          </p:cNvPr>
          <p:cNvSpPr>
            <a:spLocks noGrp="1"/>
          </p:cNvSpPr>
          <p:nvPr>
            <p:ph type="ctrTitle"/>
          </p:nvPr>
        </p:nvSpPr>
        <p:spPr>
          <a:xfrm>
            <a:off x="1053296" y="3093052"/>
            <a:ext cx="10363200" cy="1470025"/>
          </a:xfrm>
        </p:spPr>
        <p:txBody>
          <a:bodyPr>
            <a:normAutofit/>
          </a:bodyPr>
          <a:lstStyle/>
          <a:p>
            <a:r>
              <a:rPr lang="en-US" sz="5400" dirty="0" err="1"/>
              <a:t>ColorStorming</a:t>
            </a:r>
            <a:endParaRPr lang="en-US" sz="5400" dirty="0"/>
          </a:p>
        </p:txBody>
      </p:sp>
      <p:sp>
        <p:nvSpPr>
          <p:cNvPr id="7" name="TextBox 6">
            <a:extLst>
              <a:ext uri="{FF2B5EF4-FFF2-40B4-BE49-F238E27FC236}">
                <a16:creationId xmlns:a16="http://schemas.microsoft.com/office/drawing/2014/main" id="{C0AF9AB2-1BA8-184E-AE01-688FEFBD8405}"/>
              </a:ext>
            </a:extLst>
          </p:cNvPr>
          <p:cNvSpPr txBox="1"/>
          <p:nvPr/>
        </p:nvSpPr>
        <p:spPr>
          <a:xfrm>
            <a:off x="556054" y="5894173"/>
            <a:ext cx="11232292" cy="537775"/>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20948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F5B0-54E0-A04B-80A1-D634C6C50E64}"/>
              </a:ext>
            </a:extLst>
          </p:cNvPr>
          <p:cNvSpPr>
            <a:spLocks noGrp="1"/>
          </p:cNvSpPr>
          <p:nvPr>
            <p:ph type="title"/>
          </p:nvPr>
        </p:nvSpPr>
        <p:spPr>
          <a:xfrm>
            <a:off x="1538548" y="2215815"/>
            <a:ext cx="8229600" cy="1143000"/>
          </a:xfrm>
        </p:spPr>
        <p:txBody>
          <a:bodyPr>
            <a:normAutofit fontScale="90000"/>
          </a:bodyPr>
          <a:lstStyle/>
          <a:p>
            <a:br>
              <a:rPr lang="en-US" dirty="0"/>
            </a:br>
            <a:r>
              <a:rPr lang="en-US" sz="6000" dirty="0"/>
              <a:t>Discussion</a:t>
            </a:r>
            <a:br>
              <a:rPr lang="en-US" sz="3600" dirty="0"/>
            </a:br>
            <a:br>
              <a:rPr lang="en-US" sz="3600" dirty="0"/>
            </a:br>
            <a:endParaRPr lang="en-US" sz="3600" dirty="0"/>
          </a:p>
        </p:txBody>
      </p:sp>
      <p:pic>
        <p:nvPicPr>
          <p:cNvPr id="3" name="Picture 2">
            <a:extLst>
              <a:ext uri="{FF2B5EF4-FFF2-40B4-BE49-F238E27FC236}">
                <a16:creationId xmlns:a16="http://schemas.microsoft.com/office/drawing/2014/main" id="{5ED85255-4EB4-7246-8370-2EA457CE8C4C}"/>
              </a:ext>
            </a:extLst>
          </p:cNvPr>
          <p:cNvPicPr>
            <a:picLocks noChangeAspect="1"/>
          </p:cNvPicPr>
          <p:nvPr/>
        </p:nvPicPr>
        <p:blipFill>
          <a:blip r:embed="rId3"/>
          <a:stretch>
            <a:fillRect/>
          </a:stretch>
        </p:blipFill>
        <p:spPr>
          <a:xfrm>
            <a:off x="7315519" y="3624581"/>
            <a:ext cx="4847704" cy="3233419"/>
          </a:xfrm>
          <a:prstGeom prst="rect">
            <a:avLst/>
          </a:prstGeom>
        </p:spPr>
      </p:pic>
    </p:spTree>
    <p:extLst>
      <p:ext uri="{BB962C8B-B14F-4D97-AF65-F5344CB8AC3E}">
        <p14:creationId xmlns:p14="http://schemas.microsoft.com/office/powerpoint/2010/main" val="428115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B31B0-70ED-5A40-B8D4-733DB264609E}"/>
              </a:ext>
            </a:extLst>
          </p:cNvPr>
          <p:cNvSpPr>
            <a:spLocks noGrp="1"/>
          </p:cNvSpPr>
          <p:nvPr>
            <p:ph type="title"/>
          </p:nvPr>
        </p:nvSpPr>
        <p:spPr>
          <a:xfrm>
            <a:off x="1981200" y="274638"/>
            <a:ext cx="8212238" cy="5952542"/>
          </a:xfrm>
        </p:spPr>
        <p:txBody>
          <a:bodyPr>
            <a:normAutofit/>
          </a:bodyPr>
          <a:lstStyle/>
          <a:p>
            <a:br>
              <a:rPr lang="en-US" sz="2800" dirty="0"/>
            </a:br>
            <a:br>
              <a:rPr lang="en-US" sz="2800" dirty="0"/>
            </a:br>
            <a:br>
              <a:rPr lang="en-US" sz="2800" dirty="0"/>
            </a:br>
            <a:br>
              <a:rPr lang="en-US" sz="2800" dirty="0"/>
            </a:br>
            <a:br>
              <a:rPr lang="en-US" sz="2800" dirty="0"/>
            </a:br>
            <a:br>
              <a:rPr lang="en-US" sz="2800" dirty="0"/>
            </a:br>
            <a:endParaRPr lang="en-US" sz="2800" dirty="0"/>
          </a:p>
        </p:txBody>
      </p:sp>
      <p:sp>
        <p:nvSpPr>
          <p:cNvPr id="3" name="TextBox 2">
            <a:extLst>
              <a:ext uri="{FF2B5EF4-FFF2-40B4-BE49-F238E27FC236}">
                <a16:creationId xmlns:a16="http://schemas.microsoft.com/office/drawing/2014/main" id="{DD0B8A1D-1BEE-924C-B4CC-2B06ED8E359C}"/>
              </a:ext>
            </a:extLst>
          </p:cNvPr>
          <p:cNvSpPr txBox="1"/>
          <p:nvPr/>
        </p:nvSpPr>
        <p:spPr>
          <a:xfrm>
            <a:off x="1325217" y="274638"/>
            <a:ext cx="9846365" cy="5139869"/>
          </a:xfrm>
          <a:prstGeom prst="rect">
            <a:avLst/>
          </a:prstGeom>
          <a:noFill/>
        </p:spPr>
        <p:txBody>
          <a:bodyPr wrap="square" rtlCol="0">
            <a:spAutoFit/>
          </a:bodyPr>
          <a:lstStyle/>
          <a:p>
            <a:endParaRPr lang="en-US" dirty="0"/>
          </a:p>
          <a:p>
            <a:endParaRPr lang="en-US" dirty="0"/>
          </a:p>
          <a:p>
            <a:endParaRPr lang="en-US" dirty="0"/>
          </a:p>
          <a:p>
            <a:r>
              <a:rPr lang="en-US" sz="3200" dirty="0"/>
              <a:t>“…when our minds are engaged yet free to roam… unexpected associations and ideas pop up, unleashing inner creative genius” Chen, D. (no date).</a:t>
            </a:r>
          </a:p>
          <a:p>
            <a:endParaRPr lang="en-US" sz="3200" dirty="0"/>
          </a:p>
          <a:p>
            <a:pPr marL="285750" indent="-285750">
              <a:buFontTx/>
              <a:buChar char="-"/>
            </a:pPr>
            <a:endParaRPr lang="en-US" sz="3200" dirty="0"/>
          </a:p>
          <a:p>
            <a:r>
              <a:rPr lang="en-US" sz="3200" dirty="0"/>
              <a:t>“…great for your mental, emotional, </a:t>
            </a:r>
          </a:p>
          <a:p>
            <a:r>
              <a:rPr lang="en-US" sz="3200" dirty="0"/>
              <a:t>and intellectual health” </a:t>
            </a:r>
          </a:p>
          <a:p>
            <a:r>
              <a:rPr lang="en-US" sz="3200" dirty="0"/>
              <a:t>(Martinez, N. 2015).</a:t>
            </a:r>
          </a:p>
          <a:p>
            <a:endParaRPr lang="en-US" dirty="0"/>
          </a:p>
        </p:txBody>
      </p:sp>
      <p:pic>
        <p:nvPicPr>
          <p:cNvPr id="4" name="Picture 3">
            <a:extLst>
              <a:ext uri="{FF2B5EF4-FFF2-40B4-BE49-F238E27FC236}">
                <a16:creationId xmlns:a16="http://schemas.microsoft.com/office/drawing/2014/main" id="{B9A68B3A-EF79-164D-8EC1-EAF7DA60610B}"/>
              </a:ext>
            </a:extLst>
          </p:cNvPr>
          <p:cNvPicPr>
            <a:picLocks noChangeAspect="1"/>
          </p:cNvPicPr>
          <p:nvPr/>
        </p:nvPicPr>
        <p:blipFill>
          <a:blip r:embed="rId3"/>
          <a:stretch>
            <a:fillRect/>
          </a:stretch>
        </p:blipFill>
        <p:spPr>
          <a:xfrm>
            <a:off x="7344296" y="3624581"/>
            <a:ext cx="4847704" cy="3233419"/>
          </a:xfrm>
          <a:prstGeom prst="rect">
            <a:avLst/>
          </a:prstGeom>
        </p:spPr>
      </p:pic>
    </p:spTree>
    <p:extLst>
      <p:ext uri="{BB962C8B-B14F-4D97-AF65-F5344CB8AC3E}">
        <p14:creationId xmlns:p14="http://schemas.microsoft.com/office/powerpoint/2010/main" val="178980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6F07-76ED-6046-9BF5-1345F3791DB3}"/>
              </a:ext>
            </a:extLst>
          </p:cNvPr>
          <p:cNvSpPr>
            <a:spLocks noGrp="1"/>
          </p:cNvSpPr>
          <p:nvPr>
            <p:ph type="title"/>
          </p:nvPr>
        </p:nvSpPr>
        <p:spPr>
          <a:xfrm>
            <a:off x="919433" y="459520"/>
            <a:ext cx="9902673" cy="1480759"/>
          </a:xfrm>
        </p:spPr>
        <p:txBody>
          <a:bodyPr>
            <a:normAutofit/>
          </a:bodyPr>
          <a:lstStyle/>
          <a:p>
            <a:r>
              <a:rPr lang="en-US" sz="3600" dirty="0">
                <a:latin typeface="Arial Narrow" panose="020B0604020202020204" pitchFamily="34" charset="0"/>
                <a:cs typeface="Arial Narrow" panose="020B0604020202020204" pitchFamily="34" charset="0"/>
              </a:rPr>
              <a:t>The benefits of coloring: ADULTS</a:t>
            </a:r>
            <a:br>
              <a:rPr lang="en-US" dirty="0">
                <a:latin typeface="Arial Narrow" panose="020B0604020202020204" pitchFamily="34" charset="0"/>
                <a:cs typeface="Arial Narrow" panose="020B0604020202020204" pitchFamily="34" charset="0"/>
              </a:rPr>
            </a:br>
            <a:endParaRPr lang="en-US" dirty="0">
              <a:latin typeface="Arial Narrow" panose="020B060402020202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id="{75A80AA7-20A9-F64D-9DB4-49FE9542EC3C}"/>
              </a:ext>
            </a:extLst>
          </p:cNvPr>
          <p:cNvPicPr>
            <a:picLocks noChangeAspect="1"/>
          </p:cNvPicPr>
          <p:nvPr/>
        </p:nvPicPr>
        <p:blipFill>
          <a:blip r:embed="rId3"/>
          <a:stretch>
            <a:fillRect/>
          </a:stretch>
        </p:blipFill>
        <p:spPr>
          <a:xfrm>
            <a:off x="7344296" y="3624581"/>
            <a:ext cx="4847704" cy="3233419"/>
          </a:xfrm>
          <a:prstGeom prst="rect">
            <a:avLst/>
          </a:prstGeom>
        </p:spPr>
      </p:pic>
      <p:sp>
        <p:nvSpPr>
          <p:cNvPr id="7" name="TextBox 6">
            <a:extLst>
              <a:ext uri="{FF2B5EF4-FFF2-40B4-BE49-F238E27FC236}">
                <a16:creationId xmlns:a16="http://schemas.microsoft.com/office/drawing/2014/main" id="{7A6C6C09-FD5A-C24A-A172-4C070E50C02B}"/>
              </a:ext>
            </a:extLst>
          </p:cNvPr>
          <p:cNvSpPr txBox="1"/>
          <p:nvPr/>
        </p:nvSpPr>
        <p:spPr>
          <a:xfrm>
            <a:off x="1069023" y="1697662"/>
            <a:ext cx="10325215"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Calms the amygdala, increases calm and contentment</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Engages parts of the cerebral cortex </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Enhances focus, concentration, problem-solving, creative thinking</a:t>
            </a:r>
          </a:p>
          <a:p>
            <a:pPr marL="285750" indent="-285750">
              <a:buFont typeface="Arial" panose="020B0604020202020204" pitchFamily="34" charset="0"/>
              <a:buChar char="•"/>
            </a:pPr>
            <a:r>
              <a:rPr lang="en-US" sz="3200" dirty="0">
                <a:latin typeface="Arial Narrow" panose="020B0604020202020204" pitchFamily="34" charset="0"/>
                <a:cs typeface="Arial Narrow" panose="020B0604020202020204" pitchFamily="34" charset="0"/>
              </a:rPr>
              <a:t>Similar to the therapeutic benefits of mindfulness and meditation</a:t>
            </a:r>
          </a:p>
        </p:txBody>
      </p:sp>
      <p:sp>
        <p:nvSpPr>
          <p:cNvPr id="8" name="TextBox 7">
            <a:extLst>
              <a:ext uri="{FF2B5EF4-FFF2-40B4-BE49-F238E27FC236}">
                <a16:creationId xmlns:a16="http://schemas.microsoft.com/office/drawing/2014/main" id="{6BC6AC54-65F4-CD40-BBE1-3216D6E37B97}"/>
              </a:ext>
            </a:extLst>
          </p:cNvPr>
          <p:cNvSpPr txBox="1"/>
          <p:nvPr/>
        </p:nvSpPr>
        <p:spPr>
          <a:xfrm>
            <a:off x="1069023" y="4185498"/>
            <a:ext cx="8032109" cy="2246769"/>
          </a:xfrm>
          <a:prstGeom prst="rect">
            <a:avLst/>
          </a:prstGeom>
          <a:noFill/>
        </p:spPr>
        <p:txBody>
          <a:bodyPr wrap="square" rtlCol="0">
            <a:spAutoFit/>
          </a:bodyPr>
          <a:lstStyle/>
          <a:p>
            <a:r>
              <a:rPr lang="en-US" sz="2800" dirty="0"/>
              <a:t>References</a:t>
            </a:r>
          </a:p>
          <a:p>
            <a:r>
              <a:rPr lang="en-US" sz="2800" dirty="0"/>
              <a:t>Chen, D. (no date) - Fitzpatrick, K. (2017, August 1) </a:t>
            </a:r>
          </a:p>
          <a:p>
            <a:r>
              <a:rPr lang="en-US" sz="2800" dirty="0"/>
              <a:t>Martinez, N. (2015, November 24) - Neuroscience News (2018, May 4) </a:t>
            </a:r>
          </a:p>
          <a:p>
            <a:r>
              <a:rPr lang="en-US" sz="2800" dirty="0"/>
              <a:t> </a:t>
            </a:r>
          </a:p>
        </p:txBody>
      </p:sp>
    </p:spTree>
    <p:extLst>
      <p:ext uri="{BB962C8B-B14F-4D97-AF65-F5344CB8AC3E}">
        <p14:creationId xmlns:p14="http://schemas.microsoft.com/office/powerpoint/2010/main" val="38381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9905-D65A-F34C-88AF-A41E885E2C89}"/>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9D580AE-2130-D44E-8195-3BFAC13CAB50}"/>
              </a:ext>
            </a:extLst>
          </p:cNvPr>
          <p:cNvPicPr>
            <a:picLocks noChangeAspect="1"/>
          </p:cNvPicPr>
          <p:nvPr/>
        </p:nvPicPr>
        <p:blipFill>
          <a:blip r:embed="rId3"/>
          <a:stretch>
            <a:fillRect/>
          </a:stretch>
        </p:blipFill>
        <p:spPr>
          <a:xfrm>
            <a:off x="7344296" y="3798200"/>
            <a:ext cx="4847704" cy="3233419"/>
          </a:xfrm>
          <a:prstGeom prst="rect">
            <a:avLst/>
          </a:prstGeom>
        </p:spPr>
      </p:pic>
      <p:pic>
        <p:nvPicPr>
          <p:cNvPr id="5" name="Picture 4">
            <a:extLst>
              <a:ext uri="{FF2B5EF4-FFF2-40B4-BE49-F238E27FC236}">
                <a16:creationId xmlns:a16="http://schemas.microsoft.com/office/drawing/2014/main" id="{201CE496-86D5-1947-89A5-380A7893CBB6}"/>
              </a:ext>
            </a:extLst>
          </p:cNvPr>
          <p:cNvPicPr>
            <a:picLocks noChangeAspect="1"/>
          </p:cNvPicPr>
          <p:nvPr/>
        </p:nvPicPr>
        <p:blipFill>
          <a:blip r:embed="rId4"/>
          <a:stretch>
            <a:fillRect/>
          </a:stretch>
        </p:blipFill>
        <p:spPr>
          <a:xfrm rot="21384951">
            <a:off x="3528193" y="613457"/>
            <a:ext cx="4477002" cy="5793129"/>
          </a:xfrm>
          <a:prstGeom prst="rect">
            <a:avLst/>
          </a:prstGeom>
          <a:ln w="25400">
            <a:solidFill>
              <a:schemeClr val="tx1"/>
            </a:solidFill>
          </a:ln>
        </p:spPr>
      </p:pic>
    </p:spTree>
    <p:extLst>
      <p:ext uri="{BB962C8B-B14F-4D97-AF65-F5344CB8AC3E}">
        <p14:creationId xmlns:p14="http://schemas.microsoft.com/office/powerpoint/2010/main" val="98169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580AE-2130-D44E-8195-3BFAC13CAB50}"/>
              </a:ext>
            </a:extLst>
          </p:cNvPr>
          <p:cNvPicPr>
            <a:picLocks noChangeAspect="1"/>
          </p:cNvPicPr>
          <p:nvPr/>
        </p:nvPicPr>
        <p:blipFill>
          <a:blip r:embed="rId3"/>
          <a:stretch>
            <a:fillRect/>
          </a:stretch>
        </p:blipFill>
        <p:spPr>
          <a:xfrm>
            <a:off x="8102282" y="4130157"/>
            <a:ext cx="4089718" cy="2727843"/>
          </a:xfrm>
          <a:prstGeom prst="rect">
            <a:avLst/>
          </a:prstGeom>
        </p:spPr>
      </p:pic>
      <p:sp>
        <p:nvSpPr>
          <p:cNvPr id="6" name="Rectangle 5">
            <a:extLst>
              <a:ext uri="{FF2B5EF4-FFF2-40B4-BE49-F238E27FC236}">
                <a16:creationId xmlns:a16="http://schemas.microsoft.com/office/drawing/2014/main" id="{4FAD9CA1-9479-EF41-9513-BA1D88B8A144}"/>
              </a:ext>
            </a:extLst>
          </p:cNvPr>
          <p:cNvSpPr/>
          <p:nvPr/>
        </p:nvSpPr>
        <p:spPr>
          <a:xfrm>
            <a:off x="1061322" y="1053605"/>
            <a:ext cx="10375392" cy="5018425"/>
          </a:xfrm>
          <a:prstGeom prst="rect">
            <a:avLst/>
          </a:prstGeom>
        </p:spPr>
        <p:txBody>
          <a:bodyPr wrap="square">
            <a:spAutoFit/>
          </a:bodyPr>
          <a:lstStyle/>
          <a:p>
            <a:pPr algn="ct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Coloring at a Workshop is Okay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We are attending a Social Story workshop.  Sometimes, adults color at a workshop.  This is okay.  Even if this is the first time that adults have ever colored pictures at a conference, it is still okay.  This Story explains why coloring at a meeting is a mature and informed thing to do.</a:t>
            </a:r>
          </a:p>
          <a:p>
            <a:pPr>
              <a:lnSpc>
                <a:spcPct val="115000"/>
              </a:lnSpc>
            </a:pPr>
            <a:endParaRPr lang="en-US" sz="2800" dirty="0">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(cont. on next slide)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609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CA01-BBCD-FB41-8535-7ED14B0277A2}"/>
              </a:ext>
            </a:extLst>
          </p:cNvPr>
          <p:cNvSpPr>
            <a:spLocks noGrp="1"/>
          </p:cNvSpPr>
          <p:nvPr>
            <p:ph type="title"/>
          </p:nvPr>
        </p:nvSpPr>
        <p:spPr/>
        <p:txBody>
          <a:bodyPr/>
          <a:lstStyle/>
          <a:p>
            <a:endParaRPr lang="en-US" dirty="0"/>
          </a:p>
        </p:txBody>
      </p:sp>
      <p:sp>
        <p:nvSpPr>
          <p:cNvPr id="3" name="Rectangle 2">
            <a:extLst>
              <a:ext uri="{FF2B5EF4-FFF2-40B4-BE49-F238E27FC236}">
                <a16:creationId xmlns:a16="http://schemas.microsoft.com/office/drawing/2014/main" id="{7E481157-14A7-A549-9F83-6F3777C37F8A}"/>
              </a:ext>
            </a:extLst>
          </p:cNvPr>
          <p:cNvSpPr/>
          <p:nvPr/>
        </p:nvSpPr>
        <p:spPr>
          <a:xfrm>
            <a:off x="968417" y="1417638"/>
            <a:ext cx="10613984" cy="4522905"/>
          </a:xfrm>
          <a:prstGeom prst="rect">
            <a:avLst/>
          </a:prstGeom>
        </p:spPr>
        <p:txBody>
          <a:bodyPr wrap="square">
            <a:spAutoFit/>
          </a:bodyPr>
          <a:lstStyle/>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Coloring involves small repetitive motions that “…engage parts of the cerebral cortex while relaxing the amygdala, the brain’s fear center” (Chen, D., no date).  This may explain why coloring has been linked to improved creative thinking and attention (Neuroscience News, May 4, 2018).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It is okay to color at a workshop while </a:t>
            </a: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brainstorming, especially when there is research</a:t>
            </a:r>
          </a:p>
          <a:p>
            <a:pPr>
              <a:lnSpc>
                <a:spcPct val="115000"/>
              </a:lnSpc>
            </a:pPr>
            <a:r>
              <a:rPr lang="en-US" sz="2800" dirty="0">
                <a:latin typeface="Calibri" panose="020F0502020204030204" pitchFamily="34" charset="0"/>
                <a:ea typeface="Calibri" panose="020F0502020204030204" pitchFamily="34" charset="0"/>
                <a:cs typeface="Calibri" panose="020F0502020204030204" pitchFamily="34" charset="0"/>
              </a:rPr>
              <a:t>to support the idea.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AA8CB9E-814B-774D-850E-60CBAE2320A8}"/>
              </a:ext>
            </a:extLst>
          </p:cNvPr>
          <p:cNvPicPr>
            <a:picLocks noChangeAspect="1"/>
          </p:cNvPicPr>
          <p:nvPr/>
        </p:nvPicPr>
        <p:blipFill>
          <a:blip r:embed="rId3"/>
          <a:stretch>
            <a:fillRect/>
          </a:stretch>
        </p:blipFill>
        <p:spPr>
          <a:xfrm>
            <a:off x="8102282" y="4130157"/>
            <a:ext cx="4089718" cy="2727843"/>
          </a:xfrm>
          <a:prstGeom prst="rect">
            <a:avLst/>
          </a:prstGeom>
        </p:spPr>
      </p:pic>
    </p:spTree>
    <p:extLst>
      <p:ext uri="{BB962C8B-B14F-4D97-AF65-F5344CB8AC3E}">
        <p14:creationId xmlns:p14="http://schemas.microsoft.com/office/powerpoint/2010/main" val="256566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F5B0-54E0-A04B-80A1-D634C6C50E64}"/>
              </a:ext>
            </a:extLst>
          </p:cNvPr>
          <p:cNvSpPr>
            <a:spLocks noGrp="1"/>
          </p:cNvSpPr>
          <p:nvPr>
            <p:ph type="title"/>
          </p:nvPr>
        </p:nvSpPr>
        <p:spPr>
          <a:xfrm>
            <a:off x="1509771" y="2748251"/>
            <a:ext cx="8229600" cy="1143000"/>
          </a:xfrm>
        </p:spPr>
        <p:txBody>
          <a:bodyPr>
            <a:normAutofit fontScale="90000"/>
          </a:bodyPr>
          <a:lstStyle/>
          <a:p>
            <a:pPr algn="l"/>
            <a:r>
              <a:rPr lang="en-US" dirty="0"/>
              <a:t>Activity</a:t>
            </a:r>
            <a:br>
              <a:rPr lang="en-US" dirty="0"/>
            </a:br>
            <a:br>
              <a:rPr lang="en-US" sz="3600" dirty="0"/>
            </a:br>
            <a:r>
              <a:rPr lang="en-US" sz="3600" dirty="0"/>
              <a:t>1.  Select a Leader (who will not be coloring)</a:t>
            </a:r>
            <a:br>
              <a:rPr lang="en-US" sz="3600" dirty="0"/>
            </a:br>
            <a:r>
              <a:rPr lang="en-US" sz="3600" dirty="0"/>
              <a:t>2.  When directed, everyone else colors</a:t>
            </a:r>
            <a:br>
              <a:rPr lang="en-US" sz="3600" dirty="0"/>
            </a:br>
            <a:r>
              <a:rPr lang="en-US" sz="3600" dirty="0"/>
              <a:t>3.  Leader reads questions/topics one at a time</a:t>
            </a:r>
            <a:br>
              <a:rPr lang="en-US" sz="3600" dirty="0"/>
            </a:br>
            <a:r>
              <a:rPr lang="en-US" sz="3600" dirty="0"/>
              <a:t>      and records comments</a:t>
            </a:r>
            <a:br>
              <a:rPr lang="en-US" sz="3600" dirty="0"/>
            </a:br>
            <a:r>
              <a:rPr lang="en-US" sz="3600" dirty="0"/>
              <a:t> </a:t>
            </a:r>
            <a:br>
              <a:rPr lang="en-US" sz="3600" dirty="0"/>
            </a:br>
            <a:br>
              <a:rPr lang="en-US" sz="3600" dirty="0"/>
            </a:br>
            <a:endParaRPr lang="en-US" sz="3600" dirty="0"/>
          </a:p>
        </p:txBody>
      </p:sp>
      <p:pic>
        <p:nvPicPr>
          <p:cNvPr id="3" name="Picture 2">
            <a:extLst>
              <a:ext uri="{FF2B5EF4-FFF2-40B4-BE49-F238E27FC236}">
                <a16:creationId xmlns:a16="http://schemas.microsoft.com/office/drawing/2014/main" id="{5ED85255-4EB4-7246-8370-2EA457CE8C4C}"/>
              </a:ext>
            </a:extLst>
          </p:cNvPr>
          <p:cNvPicPr>
            <a:picLocks noChangeAspect="1"/>
          </p:cNvPicPr>
          <p:nvPr/>
        </p:nvPicPr>
        <p:blipFill>
          <a:blip r:embed="rId3"/>
          <a:stretch>
            <a:fillRect/>
          </a:stretch>
        </p:blipFill>
        <p:spPr>
          <a:xfrm>
            <a:off x="7315519" y="3624581"/>
            <a:ext cx="4847704" cy="3233419"/>
          </a:xfrm>
          <a:prstGeom prst="rect">
            <a:avLst/>
          </a:prstGeom>
        </p:spPr>
      </p:pic>
    </p:spTree>
    <p:extLst>
      <p:ext uri="{BB962C8B-B14F-4D97-AF65-F5344CB8AC3E}">
        <p14:creationId xmlns:p14="http://schemas.microsoft.com/office/powerpoint/2010/main" val="15512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58E6-E6D3-B14E-9499-FF97592D29C5}"/>
              </a:ext>
            </a:extLst>
          </p:cNvPr>
          <p:cNvSpPr>
            <a:spLocks noGrp="1"/>
          </p:cNvSpPr>
          <p:nvPr>
            <p:ph type="title"/>
          </p:nvPr>
        </p:nvSpPr>
        <p:spPr/>
        <p:txBody>
          <a:bodyPr/>
          <a:lstStyle/>
          <a:p>
            <a:r>
              <a:rPr lang="en-US" dirty="0"/>
              <a:t>Question A.</a:t>
            </a:r>
          </a:p>
        </p:txBody>
      </p:sp>
      <p:sp>
        <p:nvSpPr>
          <p:cNvPr id="3" name="Rectangle 2">
            <a:extLst>
              <a:ext uri="{FF2B5EF4-FFF2-40B4-BE49-F238E27FC236}">
                <a16:creationId xmlns:a16="http://schemas.microsoft.com/office/drawing/2014/main" id="{B3E8B8B5-FF39-A74E-893F-4F53707170AE}"/>
              </a:ext>
            </a:extLst>
          </p:cNvPr>
          <p:cNvSpPr/>
          <p:nvPr/>
        </p:nvSpPr>
        <p:spPr>
          <a:xfrm>
            <a:off x="609600" y="1597306"/>
            <a:ext cx="11451220" cy="5015284"/>
          </a:xfrm>
          <a:prstGeom prst="rect">
            <a:avLst/>
          </a:prstGeom>
        </p:spPr>
        <p:txBody>
          <a:bodyPr wrap="square">
            <a:spAutoFit/>
          </a:bodyPr>
          <a:lstStyle/>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A.  In mid-January Carol completed 7 errands in two hours with lunch at Panera Bread: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1-2. Dropping off two bags of clothes - one at Goodwill and the other at the dry cleaners;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3. Mailing an antique cocoa set to her daughter;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4-5. Buying gas and groceries;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6. Returning a vest to Kohl’s department store; and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7. Taking a short video at McDonald’s for an upcoming presentation.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Including lines while driving, etc., how many lines did Carol encounter to complete her errands?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pPr>
            <a:r>
              <a:rPr lang="en-US" sz="2800" dirty="0">
                <a:latin typeface="Arial Narrow" panose="020B0604020202020204" pitchFamily="34" charset="0"/>
                <a:ea typeface="Calibri" panose="020F0502020204030204" pitchFamily="34" charset="0"/>
                <a:cs typeface="Times New Roman (Body CS)"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846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58E6-E6D3-B14E-9499-FF97592D29C5}"/>
              </a:ext>
            </a:extLst>
          </p:cNvPr>
          <p:cNvSpPr>
            <a:spLocks noGrp="1"/>
          </p:cNvSpPr>
          <p:nvPr>
            <p:ph type="title"/>
          </p:nvPr>
        </p:nvSpPr>
        <p:spPr/>
        <p:txBody>
          <a:bodyPr/>
          <a:lstStyle/>
          <a:p>
            <a:r>
              <a:rPr lang="en-US" dirty="0"/>
              <a:t>Questions B &amp; C</a:t>
            </a:r>
          </a:p>
        </p:txBody>
      </p:sp>
      <p:sp>
        <p:nvSpPr>
          <p:cNvPr id="4" name="Rectangle 3">
            <a:extLst>
              <a:ext uri="{FF2B5EF4-FFF2-40B4-BE49-F238E27FC236}">
                <a16:creationId xmlns:a16="http://schemas.microsoft.com/office/drawing/2014/main" id="{CA068BF9-D4DF-5B4B-B35A-6E8080D2935C}"/>
              </a:ext>
            </a:extLst>
          </p:cNvPr>
          <p:cNvSpPr/>
          <p:nvPr/>
        </p:nvSpPr>
        <p:spPr>
          <a:xfrm>
            <a:off x="1076446" y="1608881"/>
            <a:ext cx="10162572" cy="4655955"/>
          </a:xfrm>
          <a:prstGeom prst="rect">
            <a:avLst/>
          </a:prstGeom>
        </p:spPr>
        <p:txBody>
          <a:bodyPr wrap="square">
            <a:spAutoFit/>
          </a:bodyPr>
          <a:lstStyle/>
          <a:p>
            <a:pPr marL="514350" indent="-514350">
              <a:lnSpc>
                <a:spcPct val="115000"/>
              </a:lnSpc>
              <a:buAutoNum type="alphaUcPeriod" startAt="2"/>
            </a:pPr>
            <a:r>
              <a:rPr lang="en-US" sz="2800" dirty="0">
                <a:latin typeface="Arial Narrow" panose="020B0604020202020204" pitchFamily="34" charset="0"/>
                <a:ea typeface="Calibri" panose="020F0502020204030204" pitchFamily="34" charset="0"/>
                <a:cs typeface="Times New Roman" panose="02020603050405020304" pitchFamily="18" charset="0"/>
              </a:rPr>
              <a:t>Think about lines in the community, for example, those that we join to complete errands like the series above.  How do community lines differ from those used in schools?</a:t>
            </a:r>
          </a:p>
          <a:p>
            <a:pPr marL="514350" indent="-514350">
              <a:lnSpc>
                <a:spcPct val="115000"/>
              </a:lnSpc>
              <a:buAutoNum type="alphaUcPeriod" startAt="2"/>
            </a:pPr>
            <a:endParaRPr lang="en-US" sz="2800" dirty="0">
              <a:latin typeface="Arial Narrow" panose="020B0604020202020204" pitchFamily="34" charset="0"/>
              <a:ea typeface="Calibri" panose="020F0502020204030204" pitchFamily="34" charset="0"/>
              <a:cs typeface="Times New Roman" panose="02020603050405020304" pitchFamily="18" charset="0"/>
            </a:endParaRPr>
          </a:p>
          <a:p>
            <a:r>
              <a:rPr lang="en-US" sz="2800" dirty="0"/>
              <a:t>C.  Do “lines” always look like a line?  List as many situations as you can where people are waiting in order but a line is not apparent.  </a:t>
            </a:r>
          </a:p>
          <a:p>
            <a:r>
              <a:rPr lang="en-US" sz="2800" dirty="0"/>
              <a:t> </a:t>
            </a:r>
          </a:p>
          <a:p>
            <a:pPr>
              <a:lnSpc>
                <a:spcPct val="115000"/>
              </a:lnSpc>
            </a:pPr>
            <a:endParaRPr lang="en-US" sz="2800" dirty="0">
              <a:latin typeface="Arial Narrow" panose="020B0604020202020204" pitchFamily="34" charset="0"/>
              <a:ea typeface="Calibri" panose="020F0502020204030204" pitchFamily="34" charset="0"/>
              <a:cs typeface="Times New Roman" panose="02020603050405020304" pitchFamily="18" charset="0"/>
            </a:endParaRPr>
          </a:p>
          <a:p>
            <a:pPr marL="514350" indent="-514350">
              <a:lnSpc>
                <a:spcPct val="115000"/>
              </a:lnSpc>
              <a:buAutoNum type="alphaUcPeriod" startAt="2"/>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dirty="0">
                <a:latin typeface="Arial Narrow" panose="020B06040202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679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6675</TotalTime>
  <Words>861</Words>
  <Application>Microsoft Macintosh PowerPoint</Application>
  <PresentationFormat>Widescreen</PresentationFormat>
  <Paragraphs>103</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Times New Roman</vt:lpstr>
      <vt:lpstr>Times New Roman (Body CS)</vt:lpstr>
      <vt:lpstr>Office Theme</vt:lpstr>
      <vt:lpstr>ColorStorming</vt:lpstr>
      <vt:lpstr>      </vt:lpstr>
      <vt:lpstr>The benefits of coloring: ADULTS </vt:lpstr>
      <vt:lpstr>PowerPoint Presentation</vt:lpstr>
      <vt:lpstr>PowerPoint Presentation</vt:lpstr>
      <vt:lpstr>PowerPoint Presentation</vt:lpstr>
      <vt:lpstr>Activity  1.  Select a Leader (who will not be coloring) 2.  When directed, everyone else colors 3.  Leader reads questions/topics one at a time       and records comments    </vt:lpstr>
      <vt:lpstr>Question A.</vt:lpstr>
      <vt:lpstr>Questions B &amp; C</vt:lpstr>
      <vt:lpstr> Discussion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Gray</dc:creator>
  <cp:lastModifiedBy>Carol Gray</cp:lastModifiedBy>
  <cp:revision>154</cp:revision>
  <cp:lastPrinted>2019-01-29T21:35:49Z</cp:lastPrinted>
  <dcterms:created xsi:type="dcterms:W3CDTF">2018-03-03T19:48:52Z</dcterms:created>
  <dcterms:modified xsi:type="dcterms:W3CDTF">2019-03-07T16:37:24Z</dcterms:modified>
</cp:coreProperties>
</file>