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256" r:id="rId3"/>
    <p:sldId id="257" r:id="rId4"/>
    <p:sldId id="258" r:id="rId5"/>
    <p:sldId id="259"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37"/>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3D8F-0E17-D94E-ABB3-7540B9A1D0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5E9F6D-B498-6346-9EE5-DA135162F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44DFA3-E894-EA45-804A-9CDAE08786AC}"/>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76819AD2-732A-424D-AD59-9618B1624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D3F6F-52C2-E041-8A88-443B9B1E472C}"/>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51240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9BC8-221D-FD41-B7D1-A0CD2055B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72C61D-418C-3D45-B255-D0DA5102F1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1B6EA-2308-EC42-A13A-1398B92433BA}"/>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1EDF12D1-22C0-A343-B5FD-FE445A313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567B0-9052-F344-98CC-A1FB6F679207}"/>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284865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7FC0CC-F959-6C4D-ABB4-A3A17D731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ADFB4-E287-DA42-B18A-1B0072284A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40770-A0AA-6745-8340-38561AD6DCD2}"/>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B2490D8B-51BD-344C-B626-79F0B601C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9F595-BBD4-EA4F-9351-31EB7F7C441A}"/>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312020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B21B-9CF0-8040-8162-8975B67D3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CE0D2-EFF9-6440-9890-CCE3734BA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04ECD-7B56-3D4E-96A4-D0536775BD51}"/>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E6A052C4-7F20-F940-99C2-A19E8DA02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EF476-043A-6649-A304-1A9B80EB85FE}"/>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253610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BA5D-72EA-2D46-BC56-3986F5235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C5C6B-1CA0-6644-9C7F-ED8D3FED6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5B63BC-A0C0-A340-8A53-240E6A322D76}"/>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27495BB4-7A0E-BA4A-B3BF-3FC848382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60D14-8844-8B45-8F93-2D86024C4E17}"/>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259442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9755-B99A-8941-AEF4-0F32861A0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3CF7B9-3509-D245-A74E-CCFBF04EE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9D2531-8DD0-6444-B21E-5C366F3788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CCA709-F13B-284E-92A6-2F9A62479657}"/>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6" name="Footer Placeholder 5">
            <a:extLst>
              <a:ext uri="{FF2B5EF4-FFF2-40B4-BE49-F238E27FC236}">
                <a16:creationId xmlns:a16="http://schemas.microsoft.com/office/drawing/2014/main" id="{078D30B2-F16C-374D-B9F6-BA66C7FCB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4A4FC-4881-9349-BC91-E23ADAAE3592}"/>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168113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0A28-D9AA-404C-9B11-7A796B389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924EB7-9E1B-924A-B635-9CF9C7EA2C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0CC135-12A7-3849-950C-3E7184679F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CE2A6-DD9A-BA46-A5FE-490623524C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2B93BB-25C2-004B-9AC9-C675AAAE1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B90F4-A615-1941-89C1-D827BF5A857F}"/>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8" name="Footer Placeholder 7">
            <a:extLst>
              <a:ext uri="{FF2B5EF4-FFF2-40B4-BE49-F238E27FC236}">
                <a16:creationId xmlns:a16="http://schemas.microsoft.com/office/drawing/2014/main" id="{9E3DD971-3420-B446-82CF-EB0C6A9DF7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0A55F5-41BD-7346-9EF1-263BD3D8C07B}"/>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213863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38B0-3A61-444A-B8BF-EC7CA24B32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CCE86-68EA-164B-9F44-4E969AD0B893}"/>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4" name="Footer Placeholder 3">
            <a:extLst>
              <a:ext uri="{FF2B5EF4-FFF2-40B4-BE49-F238E27FC236}">
                <a16:creationId xmlns:a16="http://schemas.microsoft.com/office/drawing/2014/main" id="{66C4ADF0-4760-FD4F-9E09-D8D0BA93A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10C22-FFDD-1846-B1C8-C84FB1479100}"/>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389470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F3439-4525-A244-BB0B-E1ED70DF8BB1}"/>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3" name="Footer Placeholder 2">
            <a:extLst>
              <a:ext uri="{FF2B5EF4-FFF2-40B4-BE49-F238E27FC236}">
                <a16:creationId xmlns:a16="http://schemas.microsoft.com/office/drawing/2014/main" id="{4BA13931-24FE-4749-B6C7-7E170AC2FE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3589EB-B374-9A45-90E0-5AE04EE73227}"/>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333932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3BCB-3118-5D45-A673-494F4318F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984E3A-FFAC-744D-9465-20591740F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25D7FF-B319-0B4A-8434-7ABAC2DED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18E41-F3E3-0945-90E2-AEC67FF3BCAB}"/>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6" name="Footer Placeholder 5">
            <a:extLst>
              <a:ext uri="{FF2B5EF4-FFF2-40B4-BE49-F238E27FC236}">
                <a16:creationId xmlns:a16="http://schemas.microsoft.com/office/drawing/2014/main" id="{D2F4A945-519E-7147-AAE8-4AC704190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AD6A8-032B-2248-841D-A1A9434908F2}"/>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276375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C6D4-1FE3-4942-BC5A-4AFD89E24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E0C681-CD42-E240-AE2C-E4D188326F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B5C72A-5C35-A146-AED3-15A85D1D1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486D8-3ED8-9E48-BAF7-64483EABA46A}"/>
              </a:ext>
            </a:extLst>
          </p:cNvPr>
          <p:cNvSpPr>
            <a:spLocks noGrp="1"/>
          </p:cNvSpPr>
          <p:nvPr>
            <p:ph type="dt" sz="half" idx="10"/>
          </p:nvPr>
        </p:nvSpPr>
        <p:spPr/>
        <p:txBody>
          <a:bodyPr/>
          <a:lstStyle/>
          <a:p>
            <a:fld id="{CEB58736-51B1-B041-B310-CA7A1ABF6187}" type="datetimeFigureOut">
              <a:rPr lang="en-US" smtClean="0"/>
              <a:t>8/5/19</a:t>
            </a:fld>
            <a:endParaRPr lang="en-US"/>
          </a:p>
        </p:txBody>
      </p:sp>
      <p:sp>
        <p:nvSpPr>
          <p:cNvPr id="6" name="Footer Placeholder 5">
            <a:extLst>
              <a:ext uri="{FF2B5EF4-FFF2-40B4-BE49-F238E27FC236}">
                <a16:creationId xmlns:a16="http://schemas.microsoft.com/office/drawing/2014/main" id="{F1CD8797-9B51-EC45-8962-8D8EB5298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5D65D-68C3-5241-88DF-3F3AA4D4D6EE}"/>
              </a:ext>
            </a:extLst>
          </p:cNvPr>
          <p:cNvSpPr>
            <a:spLocks noGrp="1"/>
          </p:cNvSpPr>
          <p:nvPr>
            <p:ph type="sldNum" sz="quarter" idx="12"/>
          </p:nvPr>
        </p:nvSpPr>
        <p:spPr/>
        <p:txBody>
          <a:bodyPr/>
          <a:lstStyle/>
          <a:p>
            <a:fld id="{83B02964-0C2D-F94A-88A5-22F122FA22C3}" type="slidenum">
              <a:rPr lang="en-US" smtClean="0"/>
              <a:t>‹#›</a:t>
            </a:fld>
            <a:endParaRPr lang="en-US"/>
          </a:p>
        </p:txBody>
      </p:sp>
    </p:spTree>
    <p:extLst>
      <p:ext uri="{BB962C8B-B14F-4D97-AF65-F5344CB8AC3E}">
        <p14:creationId xmlns:p14="http://schemas.microsoft.com/office/powerpoint/2010/main" val="191817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9D3B4-3CCA-E84A-9E22-0BCC96DBEE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804121-94C9-3A4A-8949-C55F6FD8F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C6F30-C566-4643-8520-9FBA6AC63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58736-51B1-B041-B310-CA7A1ABF6187}" type="datetimeFigureOut">
              <a:rPr lang="en-US" smtClean="0"/>
              <a:t>8/5/19</a:t>
            </a:fld>
            <a:endParaRPr lang="en-US"/>
          </a:p>
        </p:txBody>
      </p:sp>
      <p:sp>
        <p:nvSpPr>
          <p:cNvPr id="5" name="Footer Placeholder 4">
            <a:extLst>
              <a:ext uri="{FF2B5EF4-FFF2-40B4-BE49-F238E27FC236}">
                <a16:creationId xmlns:a16="http://schemas.microsoft.com/office/drawing/2014/main" id="{EFC16FC3-55E5-AB44-836B-6EB1471E46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07E7BF-86F5-CD4C-91D2-B1E96ECCB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02964-0C2D-F94A-88A5-22F122FA22C3}" type="slidenum">
              <a:rPr lang="en-US" smtClean="0"/>
              <a:t>‹#›</a:t>
            </a:fld>
            <a:endParaRPr lang="en-US"/>
          </a:p>
        </p:txBody>
      </p:sp>
    </p:spTree>
    <p:extLst>
      <p:ext uri="{BB962C8B-B14F-4D97-AF65-F5344CB8AC3E}">
        <p14:creationId xmlns:p14="http://schemas.microsoft.com/office/powerpoint/2010/main" val="12877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07F8191-E814-2B49-9A04-265F81633EEE}"/>
              </a:ext>
            </a:extLst>
          </p:cNvPr>
          <p:cNvSpPr>
            <a:spLocks noGrp="1"/>
          </p:cNvSpPr>
          <p:nvPr>
            <p:ph type="subTitle" idx="1"/>
          </p:nvPr>
        </p:nvSpPr>
        <p:spPr>
          <a:xfrm>
            <a:off x="1393370" y="4445186"/>
            <a:ext cx="9144000" cy="1655762"/>
          </a:xfrm>
        </p:spPr>
        <p:txBody>
          <a:bodyPr>
            <a:normAutofit/>
          </a:bodyPr>
          <a:lstStyle/>
          <a:p>
            <a:endParaRPr lang="en-US" sz="4000" dirty="0"/>
          </a:p>
          <a:p>
            <a:r>
              <a:rPr lang="en-US" sz="4000" dirty="0"/>
              <a:t>Our Lockdown Drill</a:t>
            </a:r>
          </a:p>
        </p:txBody>
      </p:sp>
      <p:pic>
        <p:nvPicPr>
          <p:cNvPr id="4" name="Picture 3">
            <a:extLst>
              <a:ext uri="{FF2B5EF4-FFF2-40B4-BE49-F238E27FC236}">
                <a16:creationId xmlns:a16="http://schemas.microsoft.com/office/drawing/2014/main" id="{F48A3BFD-884E-784D-9489-257D4A245DBB}"/>
              </a:ext>
            </a:extLst>
          </p:cNvPr>
          <p:cNvPicPr>
            <a:picLocks noChangeAspect="1"/>
          </p:cNvPicPr>
          <p:nvPr/>
        </p:nvPicPr>
        <p:blipFill>
          <a:blip r:embed="rId2"/>
          <a:stretch>
            <a:fillRect/>
          </a:stretch>
        </p:blipFill>
        <p:spPr>
          <a:xfrm>
            <a:off x="2635992" y="757052"/>
            <a:ext cx="6350000" cy="4229100"/>
          </a:xfrm>
          <a:prstGeom prst="rect">
            <a:avLst/>
          </a:prstGeom>
          <a:ln w="19050">
            <a:solidFill>
              <a:schemeClr val="tx1"/>
            </a:solidFill>
          </a:ln>
        </p:spPr>
      </p:pic>
      <p:sp>
        <p:nvSpPr>
          <p:cNvPr id="5" name="TextBox 4">
            <a:extLst>
              <a:ext uri="{FF2B5EF4-FFF2-40B4-BE49-F238E27FC236}">
                <a16:creationId xmlns:a16="http://schemas.microsoft.com/office/drawing/2014/main" id="{39A006A7-15F7-564F-BF78-7B85A14834B4}"/>
              </a:ext>
            </a:extLst>
          </p:cNvPr>
          <p:cNvSpPr txBox="1"/>
          <p:nvPr/>
        </p:nvSpPr>
        <p:spPr>
          <a:xfrm>
            <a:off x="977734" y="6100948"/>
            <a:ext cx="9975273" cy="480131"/>
          </a:xfrm>
          <a:prstGeom prst="rect">
            <a:avLst/>
          </a:prstGeom>
          <a:noFill/>
        </p:spPr>
        <p:txBody>
          <a:bodyPr wrap="square" rtlCol="0">
            <a:spAutoFit/>
          </a:bodyPr>
          <a:lstStyle/>
          <a:p>
            <a:r>
              <a:rPr lang="en-US" sz="1260" dirty="0"/>
              <a:t>© Carol Gray, 2019. All rights reserved. May not be copied or duplicated or transmitted via any means electronic or otherwise, without prior written consent of the author.</a:t>
            </a:r>
          </a:p>
        </p:txBody>
      </p:sp>
    </p:spTree>
    <p:extLst>
      <p:ext uri="{BB962C8B-B14F-4D97-AF65-F5344CB8AC3E}">
        <p14:creationId xmlns:p14="http://schemas.microsoft.com/office/powerpoint/2010/main" val="230368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791BF5-94B3-D243-B579-ECC82BB1EF65}"/>
              </a:ext>
            </a:extLst>
          </p:cNvPr>
          <p:cNvSpPr>
            <a:spLocks noGrp="1"/>
          </p:cNvSpPr>
          <p:nvPr>
            <p:ph type="subTitle" idx="1"/>
          </p:nvPr>
        </p:nvSpPr>
        <p:spPr>
          <a:xfrm>
            <a:off x="829638" y="4530398"/>
            <a:ext cx="10558798" cy="1834776"/>
          </a:xfrm>
        </p:spPr>
        <p:txBody>
          <a:bodyPr>
            <a:noAutofit/>
          </a:bodyPr>
          <a:lstStyle/>
          <a:p>
            <a:pPr algn="l">
              <a:lnSpc>
                <a:spcPct val="170000"/>
              </a:lnSpc>
            </a:pPr>
            <a:r>
              <a:rPr lang="en-US" sz="2800" dirty="0"/>
              <a:t>Sometimes people have drills.  A drill means that everyone practices a skill in the best way that it can be done.  </a:t>
            </a:r>
          </a:p>
        </p:txBody>
      </p:sp>
      <p:pic>
        <p:nvPicPr>
          <p:cNvPr id="4" name="Picture 3">
            <a:extLst>
              <a:ext uri="{FF2B5EF4-FFF2-40B4-BE49-F238E27FC236}">
                <a16:creationId xmlns:a16="http://schemas.microsoft.com/office/drawing/2014/main" id="{8866BF1F-1A2E-4546-AD5F-F83821C80C6B}"/>
              </a:ext>
            </a:extLst>
          </p:cNvPr>
          <p:cNvPicPr>
            <a:picLocks noChangeAspect="1"/>
          </p:cNvPicPr>
          <p:nvPr/>
        </p:nvPicPr>
        <p:blipFill>
          <a:blip r:embed="rId2"/>
          <a:stretch>
            <a:fillRect/>
          </a:stretch>
        </p:blipFill>
        <p:spPr>
          <a:xfrm>
            <a:off x="829638" y="875767"/>
            <a:ext cx="5096412" cy="3411226"/>
          </a:xfrm>
          <a:prstGeom prst="rect">
            <a:avLst/>
          </a:prstGeom>
          <a:ln w="19050">
            <a:solidFill>
              <a:schemeClr val="tx1"/>
            </a:solidFill>
          </a:ln>
        </p:spPr>
      </p:pic>
      <p:pic>
        <p:nvPicPr>
          <p:cNvPr id="5" name="Picture 4">
            <a:extLst>
              <a:ext uri="{FF2B5EF4-FFF2-40B4-BE49-F238E27FC236}">
                <a16:creationId xmlns:a16="http://schemas.microsoft.com/office/drawing/2014/main" id="{A823CDE7-7773-284B-A2C8-4A651F06C5DC}"/>
              </a:ext>
            </a:extLst>
          </p:cNvPr>
          <p:cNvPicPr>
            <a:picLocks noChangeAspect="1"/>
          </p:cNvPicPr>
          <p:nvPr/>
        </p:nvPicPr>
        <p:blipFill>
          <a:blip r:embed="rId3"/>
          <a:stretch>
            <a:fillRect/>
          </a:stretch>
        </p:blipFill>
        <p:spPr>
          <a:xfrm>
            <a:off x="6096000" y="875767"/>
            <a:ext cx="5121961" cy="3411226"/>
          </a:xfrm>
          <a:prstGeom prst="rect">
            <a:avLst/>
          </a:prstGeom>
          <a:ln w="19050">
            <a:solidFill>
              <a:schemeClr val="tx1"/>
            </a:solidFill>
          </a:ln>
        </p:spPr>
      </p:pic>
    </p:spTree>
    <p:extLst>
      <p:ext uri="{BB962C8B-B14F-4D97-AF65-F5344CB8AC3E}">
        <p14:creationId xmlns:p14="http://schemas.microsoft.com/office/powerpoint/2010/main" val="3443089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61F2F-48F1-4847-8197-F2023487040E}"/>
              </a:ext>
            </a:extLst>
          </p:cNvPr>
          <p:cNvSpPr>
            <a:spLocks noGrp="1"/>
          </p:cNvSpPr>
          <p:nvPr>
            <p:ph idx="1"/>
          </p:nvPr>
        </p:nvSpPr>
        <p:spPr>
          <a:xfrm>
            <a:off x="942665" y="2878137"/>
            <a:ext cx="10515600" cy="4351338"/>
          </a:xfrm>
        </p:spPr>
        <p:txBody>
          <a:bodyPr>
            <a:normAutofit/>
          </a:bodyPr>
          <a:lstStyle/>
          <a:p>
            <a:pPr marL="0" indent="0">
              <a:lnSpc>
                <a:spcPct val="170000"/>
              </a:lnSpc>
              <a:buNone/>
            </a:pPr>
            <a:endParaRPr lang="en-US" dirty="0"/>
          </a:p>
          <a:p>
            <a:pPr marL="0" indent="0">
              <a:lnSpc>
                <a:spcPct val="170000"/>
              </a:lnSpc>
              <a:buNone/>
            </a:pPr>
            <a:r>
              <a:rPr lang="en-US" dirty="0"/>
              <a:t>For example, firemen have drills to practice the best way to put out a fire.  Practicing what to do, in the very best way that it can be done, helps to keep everyone safe if there is a fire or a dangerous situation.</a:t>
            </a:r>
          </a:p>
        </p:txBody>
      </p:sp>
      <p:pic>
        <p:nvPicPr>
          <p:cNvPr id="4" name="Picture 3">
            <a:extLst>
              <a:ext uri="{FF2B5EF4-FFF2-40B4-BE49-F238E27FC236}">
                <a16:creationId xmlns:a16="http://schemas.microsoft.com/office/drawing/2014/main" id="{713CA7B5-A9C8-F147-BCB1-0D2AFC290D20}"/>
              </a:ext>
            </a:extLst>
          </p:cNvPr>
          <p:cNvPicPr>
            <a:picLocks noChangeAspect="1"/>
          </p:cNvPicPr>
          <p:nvPr/>
        </p:nvPicPr>
        <p:blipFill>
          <a:blip r:embed="rId2"/>
          <a:stretch>
            <a:fillRect/>
          </a:stretch>
        </p:blipFill>
        <p:spPr>
          <a:xfrm>
            <a:off x="2921000" y="762000"/>
            <a:ext cx="6350000" cy="2667000"/>
          </a:xfrm>
          <a:prstGeom prst="rect">
            <a:avLst/>
          </a:prstGeom>
          <a:ln w="19050">
            <a:solidFill>
              <a:schemeClr val="tx1"/>
            </a:solidFill>
          </a:ln>
        </p:spPr>
      </p:pic>
    </p:spTree>
    <p:extLst>
      <p:ext uri="{BB962C8B-B14F-4D97-AF65-F5344CB8AC3E}">
        <p14:creationId xmlns:p14="http://schemas.microsoft.com/office/powerpoint/2010/main" val="80356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C9555-B765-8C46-8E70-CA0E52831ED1}"/>
              </a:ext>
            </a:extLst>
          </p:cNvPr>
          <p:cNvSpPr>
            <a:spLocks noGrp="1"/>
          </p:cNvSpPr>
          <p:nvPr>
            <p:ph idx="1"/>
          </p:nvPr>
        </p:nvSpPr>
        <p:spPr>
          <a:xfrm>
            <a:off x="838200" y="2182812"/>
            <a:ext cx="10515600" cy="4351338"/>
          </a:xfrm>
        </p:spPr>
        <p:txBody>
          <a:bodyPr>
            <a:normAutofit fontScale="92500" lnSpcReduction="20000"/>
          </a:bodyPr>
          <a:lstStyle/>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r>
              <a:rPr lang="en-US" dirty="0"/>
              <a:t>In a drill, there is no danger.  The best time to practice how to stay safe in a dangerous situation is when everything is safe and okay.</a:t>
            </a:r>
          </a:p>
          <a:p>
            <a:pPr marL="0" indent="0">
              <a:lnSpc>
                <a:spcPct val="150000"/>
              </a:lnSpc>
              <a:buNone/>
            </a:pPr>
            <a:r>
              <a:rPr lang="en-US" dirty="0"/>
              <a:t> </a:t>
            </a:r>
          </a:p>
          <a:p>
            <a:pPr marL="0" indent="0">
              <a:buNone/>
            </a:pPr>
            <a:endParaRPr lang="en-US" dirty="0"/>
          </a:p>
        </p:txBody>
      </p:sp>
      <p:pic>
        <p:nvPicPr>
          <p:cNvPr id="5" name="Picture 4">
            <a:extLst>
              <a:ext uri="{FF2B5EF4-FFF2-40B4-BE49-F238E27FC236}">
                <a16:creationId xmlns:a16="http://schemas.microsoft.com/office/drawing/2014/main" id="{F3651F00-0FBF-1849-98C9-98017747CB91}"/>
              </a:ext>
            </a:extLst>
          </p:cNvPr>
          <p:cNvPicPr>
            <a:picLocks noChangeAspect="1"/>
          </p:cNvPicPr>
          <p:nvPr/>
        </p:nvPicPr>
        <p:blipFill>
          <a:blip r:embed="rId2"/>
          <a:stretch>
            <a:fillRect/>
          </a:stretch>
        </p:blipFill>
        <p:spPr>
          <a:xfrm>
            <a:off x="2927350" y="681037"/>
            <a:ext cx="6337300" cy="3556000"/>
          </a:xfrm>
          <a:prstGeom prst="rect">
            <a:avLst/>
          </a:prstGeom>
          <a:ln w="19050">
            <a:solidFill>
              <a:schemeClr val="tx1"/>
            </a:solidFill>
          </a:ln>
        </p:spPr>
      </p:pic>
    </p:spTree>
    <p:extLst>
      <p:ext uri="{BB962C8B-B14F-4D97-AF65-F5344CB8AC3E}">
        <p14:creationId xmlns:p14="http://schemas.microsoft.com/office/powerpoint/2010/main" val="7749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178-5BDD-4146-BB2F-1D0E1B90B3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1AE210-6B6E-4A4F-A9EF-4DEBF6B35AD9}"/>
              </a:ext>
            </a:extLst>
          </p:cNvPr>
          <p:cNvSpPr>
            <a:spLocks noGrp="1"/>
          </p:cNvSpPr>
          <p:nvPr>
            <p:ph idx="1"/>
          </p:nvPr>
        </p:nvSpPr>
        <p:spPr>
          <a:xfrm>
            <a:off x="838200" y="365125"/>
            <a:ext cx="10515600" cy="6127750"/>
          </a:xfrm>
        </p:spPr>
        <p:txBody>
          <a:bodyPr>
            <a:normAutofit/>
          </a:bodyPr>
          <a:lstStyle/>
          <a:p>
            <a:pPr marL="0" indent="0">
              <a:buNone/>
            </a:pPr>
            <a:endParaRPr lang="en-US" dirty="0"/>
          </a:p>
          <a:p>
            <a:pPr marL="0" indent="0">
              <a:lnSpc>
                <a:spcPct val="150000"/>
              </a:lnSpc>
              <a:buNone/>
            </a:pPr>
            <a:r>
              <a:rPr lang="en-US" dirty="0"/>
              <a:t>Sometimes students have drills.  At our school, we have fire drills to practice leaving the school building quickly and safely.  There’s no fire, but it’s important to practice what to do if there is one.  </a:t>
            </a:r>
          </a:p>
          <a:p>
            <a:pPr marL="0" indent="0">
              <a:lnSpc>
                <a:spcPct val="150000"/>
              </a:lnSpc>
              <a:buNone/>
            </a:pPr>
            <a:endParaRPr lang="en-US" dirty="0"/>
          </a:p>
          <a:p>
            <a:pPr marL="0" indent="0">
              <a:lnSpc>
                <a:spcPct val="150000"/>
              </a:lnSpc>
              <a:buNone/>
            </a:pPr>
            <a:r>
              <a:rPr lang="en-US" dirty="0"/>
              <a:t>We also have tornado drills to practice what to do if there is a big storm.   There’s no tornado or big storm, but we practice what to do if there is one.  </a:t>
            </a:r>
          </a:p>
          <a:p>
            <a:pPr marL="0" indent="0">
              <a:lnSpc>
                <a:spcPct val="150000"/>
              </a:lnSpc>
              <a:buNone/>
            </a:pPr>
            <a:endParaRPr lang="en-US" dirty="0"/>
          </a:p>
        </p:txBody>
      </p:sp>
    </p:spTree>
    <p:extLst>
      <p:ext uri="{BB962C8B-B14F-4D97-AF65-F5344CB8AC3E}">
        <p14:creationId xmlns:p14="http://schemas.microsoft.com/office/powerpoint/2010/main" val="80338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E6150-1924-9746-9562-BB1529B18B8A}"/>
              </a:ext>
            </a:extLst>
          </p:cNvPr>
          <p:cNvSpPr>
            <a:spLocks noGrp="1"/>
          </p:cNvSpPr>
          <p:nvPr>
            <p:ph idx="1"/>
          </p:nvPr>
        </p:nvSpPr>
        <p:spPr/>
        <p:txBody>
          <a:bodyPr/>
          <a:lstStyle/>
          <a:p>
            <a:pPr marL="0" indent="0">
              <a:lnSpc>
                <a:spcPct val="150000"/>
              </a:lnSpc>
              <a:buNone/>
            </a:pPr>
            <a:endParaRPr lang="en-US" dirty="0"/>
          </a:p>
          <a:p>
            <a:pPr marL="0" indent="0">
              <a:lnSpc>
                <a:spcPct val="150000"/>
              </a:lnSpc>
              <a:buNone/>
            </a:pPr>
            <a:endParaRPr lang="en-US" dirty="0"/>
          </a:p>
          <a:p>
            <a:pPr marL="0" indent="0">
              <a:lnSpc>
                <a:spcPct val="150000"/>
              </a:lnSpc>
              <a:buNone/>
            </a:pPr>
            <a:r>
              <a:rPr lang="en-US" dirty="0"/>
              <a:t>Today we will have a drill to practice lockdown.  Schools have lockdown drills so that teachers and students know what to do if there is a dangerous person in the school.  It’s practice, a drill.  All the people in the school are safe people.  </a:t>
            </a:r>
          </a:p>
          <a:p>
            <a:pPr marL="0" indent="0">
              <a:buNone/>
            </a:pPr>
            <a:endParaRPr lang="en-US" dirty="0"/>
          </a:p>
        </p:txBody>
      </p:sp>
      <p:pic>
        <p:nvPicPr>
          <p:cNvPr id="4" name="Picture 3">
            <a:extLst>
              <a:ext uri="{FF2B5EF4-FFF2-40B4-BE49-F238E27FC236}">
                <a16:creationId xmlns:a16="http://schemas.microsoft.com/office/drawing/2014/main" id="{93E8A2F2-95F5-534F-9877-41A046B008D6}"/>
              </a:ext>
            </a:extLst>
          </p:cNvPr>
          <p:cNvPicPr>
            <a:picLocks noChangeAspect="1"/>
          </p:cNvPicPr>
          <p:nvPr/>
        </p:nvPicPr>
        <p:blipFill>
          <a:blip r:embed="rId2"/>
          <a:stretch>
            <a:fillRect/>
          </a:stretch>
        </p:blipFill>
        <p:spPr>
          <a:xfrm>
            <a:off x="6092828" y="471487"/>
            <a:ext cx="4376738" cy="2914908"/>
          </a:xfrm>
          <a:prstGeom prst="rect">
            <a:avLst/>
          </a:prstGeom>
          <a:ln w="19050">
            <a:solidFill>
              <a:schemeClr val="tx1"/>
            </a:solidFill>
          </a:ln>
        </p:spPr>
      </p:pic>
      <p:pic>
        <p:nvPicPr>
          <p:cNvPr id="5" name="Picture 4">
            <a:extLst>
              <a:ext uri="{FF2B5EF4-FFF2-40B4-BE49-F238E27FC236}">
                <a16:creationId xmlns:a16="http://schemas.microsoft.com/office/drawing/2014/main" id="{0AC5377B-9718-9B4F-9D54-36FFEE6A381E}"/>
              </a:ext>
            </a:extLst>
          </p:cNvPr>
          <p:cNvPicPr>
            <a:picLocks noChangeAspect="1"/>
          </p:cNvPicPr>
          <p:nvPr/>
        </p:nvPicPr>
        <p:blipFill>
          <a:blip r:embed="rId3"/>
          <a:stretch>
            <a:fillRect/>
          </a:stretch>
        </p:blipFill>
        <p:spPr>
          <a:xfrm>
            <a:off x="1277145" y="471487"/>
            <a:ext cx="4376738" cy="2914908"/>
          </a:xfrm>
          <a:prstGeom prst="rect">
            <a:avLst/>
          </a:prstGeom>
          <a:ln w="19050">
            <a:solidFill>
              <a:schemeClr val="tx1"/>
            </a:solidFill>
          </a:ln>
        </p:spPr>
      </p:pic>
    </p:spTree>
    <p:extLst>
      <p:ext uri="{BB962C8B-B14F-4D97-AF65-F5344CB8AC3E}">
        <p14:creationId xmlns:p14="http://schemas.microsoft.com/office/powerpoint/2010/main" val="203528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778ACC-AEE7-0C48-966C-08FD4F8635F4}"/>
              </a:ext>
            </a:extLst>
          </p:cNvPr>
          <p:cNvSpPr>
            <a:spLocks noGrp="1"/>
          </p:cNvSpPr>
          <p:nvPr>
            <p:ph idx="1"/>
          </p:nvPr>
        </p:nvSpPr>
        <p:spPr/>
        <p:txBody>
          <a:bodyPr/>
          <a:lstStyle/>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r>
              <a:rPr lang="en-US" dirty="0"/>
              <a:t>We will probably never need to use what we learn in a fire drill.  That’s because fires do not happen very often at all.  It’s just good to practice safe skills, so that we know what to do.</a:t>
            </a:r>
          </a:p>
          <a:p>
            <a:pPr marL="0" indent="0">
              <a:lnSpc>
                <a:spcPct val="150000"/>
              </a:lnSpc>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C6AA99F1-B962-174C-9539-43CFD62F6A27}"/>
              </a:ext>
            </a:extLst>
          </p:cNvPr>
          <p:cNvPicPr>
            <a:picLocks noChangeAspect="1"/>
          </p:cNvPicPr>
          <p:nvPr/>
        </p:nvPicPr>
        <p:blipFill>
          <a:blip r:embed="rId2"/>
          <a:stretch>
            <a:fillRect/>
          </a:stretch>
        </p:blipFill>
        <p:spPr>
          <a:xfrm>
            <a:off x="3405981" y="418189"/>
            <a:ext cx="5380038" cy="3583105"/>
          </a:xfrm>
          <a:prstGeom prst="rect">
            <a:avLst/>
          </a:prstGeom>
          <a:ln w="19050">
            <a:solidFill>
              <a:schemeClr val="tx1"/>
            </a:solidFill>
          </a:ln>
        </p:spPr>
      </p:pic>
    </p:spTree>
    <p:extLst>
      <p:ext uri="{BB962C8B-B14F-4D97-AF65-F5344CB8AC3E}">
        <p14:creationId xmlns:p14="http://schemas.microsoft.com/office/powerpoint/2010/main" val="3808912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E3546-CCA2-3249-A857-8D7FF5568561}"/>
              </a:ext>
            </a:extLst>
          </p:cNvPr>
          <p:cNvSpPr>
            <a:spLocks noGrp="1"/>
          </p:cNvSpPr>
          <p:nvPr>
            <p:ph idx="1"/>
          </p:nvPr>
        </p:nvSpPr>
        <p:spPr/>
        <p:txBody>
          <a:bodyPr/>
          <a:lstStyle/>
          <a:p>
            <a:pPr marL="0" indent="0">
              <a:lnSpc>
                <a:spcPct val="150000"/>
              </a:lnSpc>
              <a:buNone/>
            </a:pPr>
            <a:endParaRPr lang="en-US" dirty="0"/>
          </a:p>
          <a:p>
            <a:pPr marL="0" indent="0">
              <a:lnSpc>
                <a:spcPct val="150000"/>
              </a:lnSpc>
              <a:buNone/>
            </a:pPr>
            <a:endParaRPr lang="en-US" dirty="0"/>
          </a:p>
          <a:p>
            <a:pPr marL="0" indent="0">
              <a:lnSpc>
                <a:spcPct val="150000"/>
              </a:lnSpc>
              <a:buNone/>
            </a:pPr>
            <a:r>
              <a:rPr lang="en-US" dirty="0"/>
              <a:t>Tornadoes are dangerous.  We may never need to use what we learn in a tornado drill.  That’s because tornadoes and big storms do not occur very often at all.  It’s just good to practice safe skills so that we know what to do. </a:t>
            </a:r>
          </a:p>
          <a:p>
            <a:pPr marL="0" indent="0">
              <a:buNone/>
            </a:pPr>
            <a:endParaRPr lang="en-US" dirty="0"/>
          </a:p>
        </p:txBody>
      </p:sp>
      <p:pic>
        <p:nvPicPr>
          <p:cNvPr id="6" name="Picture 5">
            <a:extLst>
              <a:ext uri="{FF2B5EF4-FFF2-40B4-BE49-F238E27FC236}">
                <a16:creationId xmlns:a16="http://schemas.microsoft.com/office/drawing/2014/main" id="{ACF38BA3-B4CA-D440-BB1F-3F9C44427C41}"/>
              </a:ext>
            </a:extLst>
          </p:cNvPr>
          <p:cNvPicPr>
            <a:picLocks noChangeAspect="1"/>
          </p:cNvPicPr>
          <p:nvPr/>
        </p:nvPicPr>
        <p:blipFill>
          <a:blip r:embed="rId2"/>
          <a:stretch>
            <a:fillRect/>
          </a:stretch>
        </p:blipFill>
        <p:spPr>
          <a:xfrm>
            <a:off x="3891756" y="492947"/>
            <a:ext cx="4408488" cy="2936053"/>
          </a:xfrm>
          <a:prstGeom prst="rect">
            <a:avLst/>
          </a:prstGeom>
          <a:ln w="19050">
            <a:solidFill>
              <a:schemeClr val="tx1"/>
            </a:solidFill>
          </a:ln>
        </p:spPr>
      </p:pic>
    </p:spTree>
    <p:extLst>
      <p:ext uri="{BB962C8B-B14F-4D97-AF65-F5344CB8AC3E}">
        <p14:creationId xmlns:p14="http://schemas.microsoft.com/office/powerpoint/2010/main" val="251320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9B421-D85A-BD4D-9261-29084412B203}"/>
              </a:ext>
            </a:extLst>
          </p:cNvPr>
          <p:cNvSpPr>
            <a:spLocks noGrp="1"/>
          </p:cNvSpPr>
          <p:nvPr>
            <p:ph idx="1"/>
          </p:nvPr>
        </p:nvSpPr>
        <p:spPr>
          <a:xfrm>
            <a:off x="624445" y="2157181"/>
            <a:ext cx="10943110" cy="4351338"/>
          </a:xfrm>
        </p:spPr>
        <p:txBody>
          <a:bodyPr>
            <a:normAutofit lnSpcReduction="10000"/>
          </a:bodyPr>
          <a:lstStyle/>
          <a:p>
            <a:pPr marL="457200" lvl="1" indent="0">
              <a:lnSpc>
                <a:spcPct val="150000"/>
              </a:lnSpc>
              <a:buNone/>
            </a:pPr>
            <a:endParaRPr lang="en-US" dirty="0"/>
          </a:p>
          <a:p>
            <a:pPr marL="457200" lvl="1" indent="0">
              <a:lnSpc>
                <a:spcPct val="150000"/>
              </a:lnSpc>
              <a:buNone/>
            </a:pPr>
            <a:endParaRPr lang="en-US" dirty="0"/>
          </a:p>
          <a:p>
            <a:pPr marL="457200" lvl="1" indent="0">
              <a:lnSpc>
                <a:spcPct val="150000"/>
              </a:lnSpc>
              <a:buNone/>
            </a:pPr>
            <a:endParaRPr lang="en-US" dirty="0"/>
          </a:p>
          <a:p>
            <a:pPr marL="457200" lvl="1" indent="0">
              <a:lnSpc>
                <a:spcPct val="150000"/>
              </a:lnSpc>
              <a:buNone/>
            </a:pPr>
            <a:r>
              <a:rPr lang="en-US" sz="2800" dirty="0"/>
              <a:t>Some people are dangerous.  We will probably never need to use what we learn in a Lock Down drill.  That’s because dangerous people do not enter schools very often at all.  It’s just good to practice safe skills so that we know what to do.  </a:t>
            </a:r>
          </a:p>
          <a:p>
            <a:pPr marL="0" indent="0">
              <a:buNone/>
            </a:pPr>
            <a:endParaRPr lang="en-US" dirty="0"/>
          </a:p>
        </p:txBody>
      </p:sp>
      <p:pic>
        <p:nvPicPr>
          <p:cNvPr id="4" name="Picture 3">
            <a:extLst>
              <a:ext uri="{FF2B5EF4-FFF2-40B4-BE49-F238E27FC236}">
                <a16:creationId xmlns:a16="http://schemas.microsoft.com/office/drawing/2014/main" id="{F90A1DF4-545D-904B-8CD7-433AA284C5A8}"/>
              </a:ext>
            </a:extLst>
          </p:cNvPr>
          <p:cNvPicPr>
            <a:picLocks noChangeAspect="1"/>
          </p:cNvPicPr>
          <p:nvPr/>
        </p:nvPicPr>
        <p:blipFill>
          <a:blip r:embed="rId2"/>
          <a:stretch>
            <a:fillRect/>
          </a:stretch>
        </p:blipFill>
        <p:spPr>
          <a:xfrm>
            <a:off x="3722275" y="514564"/>
            <a:ext cx="4747450" cy="3285235"/>
          </a:xfrm>
          <a:prstGeom prst="rect">
            <a:avLst/>
          </a:prstGeom>
          <a:ln w="19050">
            <a:solidFill>
              <a:schemeClr val="tx1"/>
            </a:solidFill>
          </a:ln>
        </p:spPr>
      </p:pic>
    </p:spTree>
    <p:extLst>
      <p:ext uri="{BB962C8B-B14F-4D97-AF65-F5344CB8AC3E}">
        <p14:creationId xmlns:p14="http://schemas.microsoft.com/office/powerpoint/2010/main" val="1319940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399</Words>
  <Application>Microsoft Macintosh PowerPoint</Application>
  <PresentationFormat>Widescreen</PresentationFormat>
  <Paragraphs>30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Ann GRAY</dc:creator>
  <cp:lastModifiedBy>CAROL Ann GRAY</cp:lastModifiedBy>
  <cp:revision>12</cp:revision>
  <dcterms:created xsi:type="dcterms:W3CDTF">2019-07-09T22:09:11Z</dcterms:created>
  <dcterms:modified xsi:type="dcterms:W3CDTF">2019-08-05T19:24:50Z</dcterms:modified>
</cp:coreProperties>
</file>