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3" r:id="rId3"/>
    <p:sldId id="262" r:id="rId4"/>
    <p:sldId id="265" r:id="rId5"/>
    <p:sldId id="257" r:id="rId6"/>
    <p:sldId id="258" r:id="rId7"/>
    <p:sldId id="259" r:id="rId8"/>
    <p:sldId id="266" r:id="rId9"/>
    <p:sldId id="267" r:id="rId10"/>
    <p:sldId id="260" r:id="rId11"/>
    <p:sldId id="261" r:id="rId12"/>
    <p:sldId id="263" r:id="rId13"/>
    <p:sldId id="268" r:id="rId14"/>
    <p:sldId id="272" r:id="rId15"/>
    <p:sldId id="277" r:id="rId16"/>
    <p:sldId id="270" r:id="rId17"/>
    <p:sldId id="276" r:id="rId18"/>
    <p:sldId id="269" r:id="rId19"/>
    <p:sldId id="271" r:id="rId20"/>
    <p:sldId id="27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4E4E"/>
    <a:srgbClr val="929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7706"/>
    <p:restoredTop sz="94648"/>
  </p:normalViewPr>
  <p:slideViewPr>
    <p:cSldViewPr snapToGrid="0" snapToObjects="1">
      <p:cViewPr>
        <p:scale>
          <a:sx n="100" d="100"/>
          <a:sy n="100" d="100"/>
        </p:scale>
        <p:origin x="1456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D64FC-71FB-1541-9592-8A57A36555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F9330E-FAEE-9C43-8204-F3161319A3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4251D-4072-6E45-91E5-5738DC95C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A376-2A2D-8142-8088-2D90E01E9B24}" type="datetimeFigureOut">
              <a:rPr lang="en-US" smtClean="0"/>
              <a:t>10/1/19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668F1-4732-354E-8B51-B816920E0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8E93A-6DF3-8E4F-AE04-AC633B30E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3CE5-FB03-E041-BFDE-3182D92B8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341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43974-C9C8-674C-8C7A-C493EDDA1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D64924-05DF-C647-A83A-C651D5C004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975DB-1A7A-F548-9936-9E4DDB167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A376-2A2D-8142-8088-2D90E01E9B24}" type="datetimeFigureOut">
              <a:rPr lang="en-US" smtClean="0"/>
              <a:t>10/1/19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34F92-7632-5D4C-8A6E-866896D03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B0CD90-BDB7-4B44-8E2B-0125CCAD9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3CE5-FB03-E041-BFDE-3182D92B8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170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EEE471-C12E-CA41-BBB7-ECF55578C7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21970B-4E4C-6D47-AB11-1414C0019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594CB-58D9-104D-96F9-C6C3ACAE3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A376-2A2D-8142-8088-2D90E01E9B24}" type="datetimeFigureOut">
              <a:rPr lang="en-US" smtClean="0"/>
              <a:t>10/1/19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6348C-FAF6-BA41-B2B2-787B0EF12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23DB2-8454-194A-82A1-703E4614C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3CE5-FB03-E041-BFDE-3182D92B8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336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3B346-3647-BB4D-B746-757506520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C8093-9BF0-A14E-86C6-0F71BD892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0A294-4D5C-3D46-A99E-D53D7AA99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A376-2A2D-8142-8088-2D90E01E9B24}" type="datetimeFigureOut">
              <a:rPr lang="en-US" smtClean="0"/>
              <a:t>10/1/19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0121C-7CE5-C74C-93AD-73CB9B1FC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7E058-17C0-D247-8845-188954846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3CE5-FB03-E041-BFDE-3182D92B8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0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3FAE4-DDC8-754F-8DF8-2526F6680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8869E-69BC-8144-A89E-974214A72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52313-E5E1-9A42-BA61-51DAA0C63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A376-2A2D-8142-8088-2D90E01E9B24}" type="datetimeFigureOut">
              <a:rPr lang="en-US" smtClean="0"/>
              <a:t>10/1/19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20D91-811B-D543-A805-7FA615D61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69260-13B0-A745-A52E-7D1264442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3CE5-FB03-E041-BFDE-3182D92B8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91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8A6CD-C6E8-1248-8B92-841F7551B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516F7-3EA0-B942-92B4-E8562F9BB8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C53583-B4A1-7649-A880-A3F71A247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A94DB-E159-FB4B-84FF-D96573CEA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A376-2A2D-8142-8088-2D90E01E9B24}" type="datetimeFigureOut">
              <a:rPr lang="en-US" smtClean="0"/>
              <a:t>10/1/19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B31CA1-15EB-934E-BED0-B2B5E18DC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1914A-84D1-0E49-A4B2-E079A40C5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3CE5-FB03-E041-BFDE-3182D92B8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548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F3942-78E9-3B4A-A240-5B18E158C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12E70C-C663-5241-87D8-21B5433D4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A4F3C3-990E-A440-89A5-B9CB6E0F8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73D8E7-AE92-B640-BD50-BE63EC16FF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8A8C97-60F4-6B4A-9A7C-28EDF8F455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296F3-9BFE-4344-92DF-FA55138F1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A376-2A2D-8142-8088-2D90E01E9B24}" type="datetimeFigureOut">
              <a:rPr lang="en-US" smtClean="0"/>
              <a:t>10/1/19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9EB943-02C3-F044-91E4-EC05AA1C1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E5D371-BE5F-9647-A4AD-64C6941A2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3CE5-FB03-E041-BFDE-3182D92B8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847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64A7C-D1CB-A64B-BED2-53965F3D7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11C3ED-3E2A-4144-A06D-E63B2DB39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A376-2A2D-8142-8088-2D90E01E9B24}" type="datetimeFigureOut">
              <a:rPr lang="en-US" smtClean="0"/>
              <a:t>10/1/19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FD0AB-DFCB-0244-8CB0-07A6D7FEC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47BA6A-177B-CA41-B7EB-2C1916543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3CE5-FB03-E041-BFDE-3182D92B8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912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093400-E660-D44A-B242-CCF609021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A376-2A2D-8142-8088-2D90E01E9B24}" type="datetimeFigureOut">
              <a:rPr lang="en-US" smtClean="0"/>
              <a:t>10/1/19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A07D63-6043-7946-AB06-B8454EE01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FCEAB2-6E1E-3744-BA2C-E51A514E6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3CE5-FB03-E041-BFDE-3182D92B8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062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862AA-592C-3041-AA4E-8207729FC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C4E63-D6A5-9047-88E7-4C69B6258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2BD0E5-E823-5E45-AF45-74D58B02F7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53CB38-7A68-EA40-A32B-138FC5337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A376-2A2D-8142-8088-2D90E01E9B24}" type="datetimeFigureOut">
              <a:rPr lang="en-US" smtClean="0"/>
              <a:t>10/1/19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093A6B-56FE-4F45-BFF8-B2758F408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37D425-6508-C048-B6D7-73F31E22B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3CE5-FB03-E041-BFDE-3182D92B8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275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3CD1B-D196-2449-9FAC-271ADED68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ED6161-65B0-0342-92E3-810F1D6590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A2F28B-EF06-3440-95DC-0BA14BF562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0BF8F0-D3E2-2449-9E11-C24691176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A376-2A2D-8142-8088-2D90E01E9B24}" type="datetimeFigureOut">
              <a:rPr lang="en-US" smtClean="0"/>
              <a:t>10/1/19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6C8EAF-5F23-424E-8789-3874D6820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EDF07-67F4-6E46-ACC5-EB74933D5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D3CE5-FB03-E041-BFDE-3182D92B8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190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1ACC2F-2A6A-724F-B744-4F2FE4A44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4214D-AC35-5E47-BB45-2D73D4EE1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5A1B7-2820-A14C-A4FB-777FA9C7F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2A376-2A2D-8142-8088-2D90E01E9B24}" type="datetimeFigureOut">
              <a:rPr lang="en-US" smtClean="0"/>
              <a:t>10/1/19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E2526-43F8-8D42-9A0F-89166F449B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AC3EA-FF6A-9B44-A7A5-17586F6A3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D3CE5-FB03-E041-BFDE-3182D92B8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892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carolgraysocialstories.com/carols-club/clubhouse/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mentalfloss.com/article/539632/scientific-benefits-having-laugh" TargetMode="External"/><Relationship Id="rId2" Type="http://schemas.openxmlformats.org/officeDocument/2006/relationships/hyperlink" Target="https://www.autismspeaks.org/what-autis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664A-325C-A145-97AB-F90F6FE7EC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 Social Story™ for the Rest of Us</a:t>
            </a:r>
          </a:p>
        </p:txBody>
      </p:sp>
    </p:spTree>
    <p:extLst>
      <p:ext uri="{BB962C8B-B14F-4D97-AF65-F5344CB8AC3E}">
        <p14:creationId xmlns:p14="http://schemas.microsoft.com/office/powerpoint/2010/main" val="822774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00394C-E6B7-1F4F-85E1-0BF4CB9302D2}"/>
              </a:ext>
            </a:extLst>
          </p:cNvPr>
          <p:cNvSpPr/>
          <p:nvPr/>
        </p:nvSpPr>
        <p:spPr>
          <a:xfrm>
            <a:off x="5837129" y="1290181"/>
            <a:ext cx="5241774" cy="387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sense of humor is essential when working with a child, adolescent, or adult with autism.  Humor</a:t>
            </a: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renews energy and resets focus, and sustains the Socially Curious when they are confused.  </a:t>
            </a:r>
            <a:endParaRPr lang="en-US" sz="2800" dirty="0">
              <a:solidFill>
                <a:schemeClr val="bg1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D91665-83D5-7240-926B-677BA52D4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937" y="781050"/>
            <a:ext cx="3975100" cy="52959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78560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B1D668E-EC5D-D948-9CCA-414CBD08E6A5}"/>
              </a:ext>
            </a:extLst>
          </p:cNvPr>
          <p:cNvSpPr/>
          <p:nvPr/>
        </p:nvSpPr>
        <p:spPr>
          <a:xfrm>
            <a:off x="5997388" y="1155653"/>
            <a:ext cx="4894729" cy="4546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 theorized that curious people make fewer social errors and are more likely to recognize and fix the mistakes that they do make.  I will try to process my mistakes with creativity and a forgiving sense of humor.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0367E5-EE09-DF40-80B7-06E3340D9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111" y="1349679"/>
            <a:ext cx="4564256" cy="435266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46829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F4D038-AAF6-4540-A4FA-F237C63DF6ED}"/>
              </a:ext>
            </a:extLst>
          </p:cNvPr>
          <p:cNvSpPr/>
          <p:nvPr/>
        </p:nvSpPr>
        <p:spPr>
          <a:xfrm>
            <a:off x="1752947" y="1478818"/>
            <a:ext cx="8981163" cy="3900363"/>
          </a:xfrm>
          <a:prstGeom prst="rect">
            <a:avLst/>
          </a:prstGeom>
          <a:effectLst>
            <a:outerShdw dist="38100" sx="1000" sy="1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successfully raise, teach, or consult on behalf of an individual with autism is to ensure equal access to information.  People with autism may be misled by anything animate or inanimate; from nonverbal social factors to a single word in conversation or a billboard along the highway.  I will try to watch out for this and be ready to describe or explain things.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756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2995B-9902-5841-BF49-D9EB6FEDD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930" y="1089764"/>
            <a:ext cx="3708747" cy="508556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Whether I am a parent or teacher, therapist or physician, I am part of an educational team.  The best educational teams recognize that: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DA3178-2AA8-D544-8253-7C8824251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677" y="1236248"/>
            <a:ext cx="5890975" cy="438550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84898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6A1D8-E24F-B347-A343-A5BAE97FB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871" y="1172601"/>
            <a:ext cx="4569827" cy="607325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Feeling safe facilitates learning.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Understanding what’s next reduces anxiety.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Personalized structure builds predictability, supports effort, and builds confidence.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B281A8-8979-6243-977E-95B770BC5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718" y="1321191"/>
            <a:ext cx="5761971" cy="4215617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3826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475DD-30CC-5E4D-BBFB-2662083EC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3B6FE-6CCA-1046-AC59-A92A481E6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A01AA8-E822-8A41-AC66-729003AA8C7A}"/>
              </a:ext>
            </a:extLst>
          </p:cNvPr>
          <p:cNvSpPr/>
          <p:nvPr/>
        </p:nvSpPr>
        <p:spPr>
          <a:xfrm>
            <a:off x="6164202" y="1018548"/>
            <a:ext cx="5303898" cy="4535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Successful communication occurs when meaning is unaltered as it travels from sender to recipient and back again.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Autism can alter intended meaning unless parents and professionals use autism-friendly messages.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4D38D4-32A2-BB43-8E9D-7CDFB29F7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782637"/>
            <a:ext cx="5189600" cy="500697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2329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3488F0-F438-3547-8820-D4DC19A7821E}"/>
              </a:ext>
            </a:extLst>
          </p:cNvPr>
          <p:cNvSpPr/>
          <p:nvPr/>
        </p:nvSpPr>
        <p:spPr>
          <a:xfrm>
            <a:off x="4531725" y="856581"/>
            <a:ext cx="3128549" cy="5181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Being social is often fun and best taught that way.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People are usually employed doing something that they have done well all along.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FAA34D-F213-3F43-8CC7-BD3C2F0C2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86" y="838258"/>
            <a:ext cx="3573832" cy="521813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2BEF56-69BB-4748-866C-36F87E0C6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1781" y="874906"/>
            <a:ext cx="3324264" cy="518148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25409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3488F0-F438-3547-8820-D4DC19A7821E}"/>
              </a:ext>
            </a:extLst>
          </p:cNvPr>
          <p:cNvSpPr/>
          <p:nvPr/>
        </p:nvSpPr>
        <p:spPr>
          <a:xfrm>
            <a:off x="1120463" y="5074276"/>
            <a:ext cx="10607604" cy="1303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What adults say and do, and how they say and do it, matters.  A lot.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I will try to be an effective member of an educational team.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6238E0-5F68-604A-92B2-D724491CF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0" y="734901"/>
            <a:ext cx="6350000" cy="42291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78058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2995B-9902-5841-BF49-D9EB6FEDD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6916" y="1018572"/>
            <a:ext cx="9966129" cy="538988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I am ready to learn about autism repeatedly.  Each person is unique.  Autism is never the same twice, either.  Social curiosity complements autism.  Humor re-energizes patience and re-sets attention and focus.  Children, adolescents, and adults with autism sometimes need educators to structure and ensure their equal access to information. Everything that I say and do on behalf of a person with autism has an impact. Positive and creative teaching fosters growth.  </a:t>
            </a:r>
          </a:p>
        </p:txBody>
      </p:sp>
    </p:spTree>
    <p:extLst>
      <p:ext uri="{BB962C8B-B14F-4D97-AF65-F5344CB8AC3E}">
        <p14:creationId xmlns:p14="http://schemas.microsoft.com/office/powerpoint/2010/main" val="3502297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D9EE06-EF78-D444-A2DE-C54B9A7E958B}"/>
              </a:ext>
            </a:extLst>
          </p:cNvPr>
          <p:cNvSpPr/>
          <p:nvPr/>
        </p:nvSpPr>
        <p:spPr>
          <a:xfrm>
            <a:off x="1185797" y="2662951"/>
            <a:ext cx="9820405" cy="1303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My name is ______________ and this my Social Story.  I will try to keep it in a safe place, just in case I need to read it again sometime.</a:t>
            </a:r>
          </a:p>
        </p:txBody>
      </p:sp>
    </p:spTree>
    <p:extLst>
      <p:ext uri="{BB962C8B-B14F-4D97-AF65-F5344CB8AC3E}">
        <p14:creationId xmlns:p14="http://schemas.microsoft.com/office/powerpoint/2010/main" val="3412700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664A-325C-A145-97AB-F90F6FE7EC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2970" y="3429000"/>
            <a:ext cx="10675620" cy="258318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Carol Gray, with Dr. Siobhan Timmins</a:t>
            </a: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© Carol Gray, 2019.  Exclusive permission is granted to distribute or use in presentation, only in its entirety and accompanied by complete referencing with each use:  </a:t>
            </a:r>
            <a:br>
              <a:rPr lang="en-US" sz="2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Gray, C. (October 1, 2019). A Social Story™ for the rest of us.  Retrieved online </a:t>
            </a:r>
            <a:r>
              <a:rPr lang="en-US" sz="2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https://carolgraysocialstories.com/carols-club/clubhouse/</a:t>
            </a: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4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6844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485AC9-2A14-054A-8F6A-4CB93DB63F74}"/>
              </a:ext>
            </a:extLst>
          </p:cNvPr>
          <p:cNvSpPr/>
          <p:nvPr/>
        </p:nvSpPr>
        <p:spPr>
          <a:xfrm>
            <a:off x="965200" y="1196818"/>
            <a:ext cx="10655300" cy="4464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References.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Autism Speaks.  What is autism?  Retrieved online from Autism Speaks: 	</a:t>
            </a:r>
            <a:r>
              <a:rPr lang="en-US" sz="2400" u="sng" dirty="0">
                <a:solidFill>
                  <a:schemeClr val="bg1"/>
                </a:solidFill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https://www.autismspeaks.org/what-autism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Rosenfeld, J. (April 11, 2018, updated March 27, 2019). 11 scientific benefits of having a 	laugh. Retrieved online from Mental Floss: 	</a:t>
            </a:r>
            <a:r>
              <a:rPr lang="en-US" sz="2400" u="sng" dirty="0">
                <a:solidFill>
                  <a:schemeClr val="bg1"/>
                </a:solidFill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https://mentalfloss.com/article/539632/scientific-benefits-having-laugh</a:t>
            </a:r>
            <a: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Shore, S. What is autism?  Retrieved online from Autism Speaks: 	</a:t>
            </a:r>
            <a:r>
              <a:rPr lang="en-US" sz="2400" u="sng" dirty="0">
                <a:solidFill>
                  <a:schemeClr val="bg1"/>
                </a:solidFill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https://www.autismspeaks.org/what-autism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511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5A7DFB-D30C-4240-8476-8E702081B1A3}"/>
              </a:ext>
            </a:extLst>
          </p:cNvPr>
          <p:cNvSpPr/>
          <p:nvPr/>
        </p:nvSpPr>
        <p:spPr>
          <a:xfrm>
            <a:off x="6318738" y="363415"/>
            <a:ext cx="4999892" cy="5819824"/>
          </a:xfrm>
          <a:prstGeom prst="rect">
            <a:avLst/>
          </a:prstGeom>
          <a:effectLst>
            <a:outerShdw sx="1000" sy="1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am a typical adult. I have a son, daughter, student, or client who is diagnosed with autism.  “Autism, or autism spectrum disorder (ASD), refers to a broad range of conditions characterized by challenges with social skills, repetitive behaviors, speech and nonverbal communication” (Autism Speaks).  </a:t>
            </a:r>
            <a:endParaRPr lang="en-US" sz="2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AD3798-7FFB-2841-9E7B-4B24DAB4E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448" y="596967"/>
            <a:ext cx="5353552" cy="552296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97532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64D4332-1882-3349-A8F6-9AC7D56D6360}"/>
              </a:ext>
            </a:extLst>
          </p:cNvPr>
          <p:cNvSpPr/>
          <p:nvPr/>
        </p:nvSpPr>
        <p:spPr>
          <a:xfrm>
            <a:off x="5718220" y="476518"/>
            <a:ext cx="5738674" cy="5839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Stephen Shore, a professor at Adelphi University and person with autism has said that, “If you’ve met one person with autism, you’ve met one person with autism” (Shore, date unknown). This means that I will need to learn about autism over and over again, as long as I keep meeting people with autism.  This is okay.</a:t>
            </a:r>
            <a:endParaRPr lang="en-US" sz="2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603572-B965-414E-A97F-3631AC3D8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107" y="862885"/>
            <a:ext cx="4713206" cy="528566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33474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8D40E3-206C-F74F-8082-8299F73C3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487" y="1202138"/>
            <a:ext cx="6434070" cy="5464221"/>
          </a:xfrm>
          <a:noFill/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Every person is the result of a combination of genes and life experiences. Together, they express themselves in a one-time-only physical appearance and a never-to-be-repeated constellation of strengths, weaknesses, temperament, personality, and talent.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7B9196-7A7D-CC43-A876-B326D922C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443" y="661339"/>
            <a:ext cx="3639171" cy="546422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72042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1D94D2-046F-414E-A220-5912197A98DA}"/>
              </a:ext>
            </a:extLst>
          </p:cNvPr>
          <p:cNvSpPr/>
          <p:nvPr/>
        </p:nvSpPr>
        <p:spPr>
          <a:xfrm>
            <a:off x="5509846" y="599644"/>
            <a:ext cx="6096000" cy="5193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ea typeface="Calibri" panose="020F0502020204030204" pitchFamily="34" charset="0"/>
                <a:cs typeface="Arial Narrow" panose="020B0604020202020204" pitchFamily="34" charset="0"/>
              </a:rPr>
              <a:t>Despite that, typical people often perceive and respond to sights, sounds, and social factors within a similar “or typical” range.  As they grow, they begin making assumptions about what other people know, think, feel, or believe and pride themselves in how often they are right.  I will try to abandon thinking I am right about this sort of thing all the time.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C35BFE-30D1-7843-81A3-0185D8ED1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75" y="1635473"/>
            <a:ext cx="4457356" cy="358705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52115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9C1D88-E542-7146-A96D-0AFA19AEB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9107" y="2017871"/>
            <a:ext cx="6904442" cy="5178332"/>
          </a:xfrm>
          <a:prstGeom prst="rect">
            <a:avLst/>
          </a:prstGeom>
          <a:solidFill>
            <a:schemeClr val="tx1"/>
          </a:solidFill>
          <a:effectLst>
            <a:softEdge rad="1054100"/>
          </a:effec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8F9D675-7995-FA4C-8EAE-34E712641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214" y="776616"/>
            <a:ext cx="9724635" cy="5599330"/>
          </a:xfrm>
        </p:spPr>
        <p:txBody>
          <a:bodyPr>
            <a:normAutofit fontScale="92500" lnSpcReduction="10000"/>
          </a:bodyPr>
          <a:lstStyle/>
          <a:p>
            <a:pPr marL="0" indent="0" hangingPunc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Just like everyone else, a child, adolescent, or adult with autism is unique. In a way, having autism is like being unique twice - once as a person and again because of autism.  With autism, the perception and</a:t>
            </a:r>
          </a:p>
          <a:p>
            <a:pPr marL="0" indent="0" hangingPunc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interpretation of sights, sounds, and social factors</a:t>
            </a:r>
          </a:p>
          <a:p>
            <a:pPr marL="0" indent="0" hangingPunc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are atypical at times.  When I’m with a person with </a:t>
            </a:r>
          </a:p>
          <a:p>
            <a:pPr marL="0" indent="0" hangingPunc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autism, I will try to recognize all that we have in </a:t>
            </a:r>
          </a:p>
          <a:p>
            <a:pPr marL="0" indent="0" hangingPunc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common, respect the differences, and respond </a:t>
            </a:r>
          </a:p>
          <a:p>
            <a:pPr marL="0" indent="0" hangingPunc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accordingly.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433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188E2B-C89D-E746-9D36-A474B0FBE6C8}"/>
              </a:ext>
            </a:extLst>
          </p:cNvPr>
          <p:cNvSpPr/>
          <p:nvPr/>
        </p:nvSpPr>
        <p:spPr>
          <a:xfrm>
            <a:off x="6096000" y="832487"/>
            <a:ext cx="5577767" cy="5193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Adults often attribute typical intent or motivation to explain the atypical responses of a child with autism.  They are likely to be in error.</a:t>
            </a: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Autism is more at ease with people who are socially curious, who take time to gather information about how things look, sound, and feel to another person.  </a:t>
            </a:r>
            <a:endParaRPr lang="en-US" sz="2800" dirty="0">
              <a:solidFill>
                <a:schemeClr val="bg1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911813-F5CB-2E47-B5A5-55B92C9C7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77" y="994068"/>
            <a:ext cx="4879995" cy="503144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50350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4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3799E0-53A8-8042-B860-F966E4CCD472}"/>
              </a:ext>
            </a:extLst>
          </p:cNvPr>
          <p:cNvSpPr/>
          <p:nvPr/>
        </p:nvSpPr>
        <p:spPr>
          <a:xfrm>
            <a:off x="838006" y="1044184"/>
            <a:ext cx="4598291" cy="4546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 curiosity comes naturally to some people; others learn it with practice.  A few people are “socially decided” and do not entertain the possibility of human experiences outside of their own.  I will try to be socially curious. 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127B1F-3A53-2F4A-A151-21484D0A2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0010" y="1322875"/>
            <a:ext cx="5692231" cy="421225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478536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860</Words>
  <Application>Microsoft Macintosh PowerPoint</Application>
  <PresentationFormat>Widescreen</PresentationFormat>
  <Paragraphs>33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Arial Narrow</vt:lpstr>
      <vt:lpstr>Calibri</vt:lpstr>
      <vt:lpstr>Calibri Light</vt:lpstr>
      <vt:lpstr>Office Theme</vt:lpstr>
      <vt:lpstr>A Social Story™ for the Rest of Us</vt:lpstr>
      <vt:lpstr>Carol Gray, with Dr. Siobhan Timmins      © Carol Gray, 2019.  Exclusive permission is granted to distribute or use in presentation, only in its entirety and accompanied by complete referencing with each use:   Gray, C. (October 1, 2019). A Social Story™ for the rest of us.  Retrieved online https://carolgraysocialstories.com/carols-club/clubhouse/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Ann GRAY</dc:creator>
  <cp:lastModifiedBy>CAROL Ann GRAY</cp:lastModifiedBy>
  <cp:revision>49</cp:revision>
  <dcterms:created xsi:type="dcterms:W3CDTF">2019-09-26T16:00:21Z</dcterms:created>
  <dcterms:modified xsi:type="dcterms:W3CDTF">2019-10-01T19:51:58Z</dcterms:modified>
</cp:coreProperties>
</file>