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65" r:id="rId4"/>
    <p:sldId id="257" r:id="rId5"/>
    <p:sldId id="258" r:id="rId6"/>
    <p:sldId id="259" r:id="rId7"/>
    <p:sldId id="266" r:id="rId8"/>
    <p:sldId id="267" r:id="rId9"/>
    <p:sldId id="260" r:id="rId10"/>
    <p:sldId id="261" r:id="rId11"/>
    <p:sldId id="263" r:id="rId12"/>
    <p:sldId id="268" r:id="rId13"/>
    <p:sldId id="272" r:id="rId14"/>
    <p:sldId id="270" r:id="rId15"/>
    <p:sldId id="264" r:id="rId16"/>
    <p:sldId id="269"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4E4E"/>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44"/>
    <p:restoredTop sz="94678"/>
  </p:normalViewPr>
  <p:slideViewPr>
    <p:cSldViewPr snapToGrid="0" snapToObjects="1">
      <p:cViewPr varScale="1">
        <p:scale>
          <a:sx n="102" d="100"/>
          <a:sy n="102" d="100"/>
        </p:scale>
        <p:origin x="200" y="3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64FC-71FB-1541-9592-8A57A36555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F9330E-FAEE-9C43-8204-F3161319A3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F4251D-4072-6E45-91E5-5738DC95CE5D}"/>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5" name="Footer Placeholder 4">
            <a:extLst>
              <a:ext uri="{FF2B5EF4-FFF2-40B4-BE49-F238E27FC236}">
                <a16:creationId xmlns:a16="http://schemas.microsoft.com/office/drawing/2014/main" id="{D99668F1-4732-354E-8B51-B816920E0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8E93A-6DF3-8E4F-AE04-AC633B30EF3B}"/>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292834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43974-C9C8-674C-8C7A-C493EDDA1D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D64924-05DF-C647-A83A-C651D5C004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975DB-1A7A-F548-9936-9E4DDB167FA6}"/>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5" name="Footer Placeholder 4">
            <a:extLst>
              <a:ext uri="{FF2B5EF4-FFF2-40B4-BE49-F238E27FC236}">
                <a16:creationId xmlns:a16="http://schemas.microsoft.com/office/drawing/2014/main" id="{9F834F92-7632-5D4C-8A6E-866896D03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0CD90-BDB7-4B44-8E2B-0125CCAD907F}"/>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333717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EE471-C12E-CA41-BBB7-ECF55578C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21970B-4E4C-6D47-AB11-1414C00195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594CB-58D9-104D-96F9-C6C3ACAE321F}"/>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5" name="Footer Placeholder 4">
            <a:extLst>
              <a:ext uri="{FF2B5EF4-FFF2-40B4-BE49-F238E27FC236}">
                <a16:creationId xmlns:a16="http://schemas.microsoft.com/office/drawing/2014/main" id="{EF26348C-FAF6-BA41-B2B2-787B0EF12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23DB2-8454-194A-82A1-703E4614CDA6}"/>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314333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B346-3647-BB4D-B746-757506520E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C8093-9BF0-A14E-86C6-0F71BD892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0A294-4D5C-3D46-A99E-D53D7AA99F27}"/>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5" name="Footer Placeholder 4">
            <a:extLst>
              <a:ext uri="{FF2B5EF4-FFF2-40B4-BE49-F238E27FC236}">
                <a16:creationId xmlns:a16="http://schemas.microsoft.com/office/drawing/2014/main" id="{F920121C-7CE5-C74C-93AD-73CB9B1FCA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7E058-17C0-D247-8845-188954846041}"/>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320120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FAE4-DDC8-754F-8DF8-2526F6680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F8869E-69BC-8144-A89E-974214A72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852313-E5E1-9A42-BA61-51DAA0C63644}"/>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5" name="Footer Placeholder 4">
            <a:extLst>
              <a:ext uri="{FF2B5EF4-FFF2-40B4-BE49-F238E27FC236}">
                <a16:creationId xmlns:a16="http://schemas.microsoft.com/office/drawing/2014/main" id="{49420D91-811B-D543-A805-7FA615D61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69260-13B0-A745-A52E-7D126444297B}"/>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58191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A6CD-C6E8-1248-8B92-841F7551B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516F7-3EA0-B942-92B4-E8562F9BB8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C53583-B4A1-7649-A880-A3F71A247F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A94DB-E159-FB4B-84FF-D96573CEA051}"/>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6" name="Footer Placeholder 5">
            <a:extLst>
              <a:ext uri="{FF2B5EF4-FFF2-40B4-BE49-F238E27FC236}">
                <a16:creationId xmlns:a16="http://schemas.microsoft.com/office/drawing/2014/main" id="{28B31CA1-15EB-934E-BED0-B2B5E18DC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1914A-84D1-0E49-A4B2-E079A40C5411}"/>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215254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F3942-78E9-3B4A-A240-5B18E158C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12E70C-C663-5241-87D8-21B5433D47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4F3C3-990E-A440-89A5-B9CB6E0F84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73D8E7-AE92-B640-BD50-BE63EC16FF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A8C97-60F4-6B4A-9A7C-28EDF8F455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296F3-9BFE-4344-92DF-FA55138F1C26}"/>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8" name="Footer Placeholder 7">
            <a:extLst>
              <a:ext uri="{FF2B5EF4-FFF2-40B4-BE49-F238E27FC236}">
                <a16:creationId xmlns:a16="http://schemas.microsoft.com/office/drawing/2014/main" id="{059EB943-02C3-F044-91E4-EC05AA1C1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E5D371-BE5F-9647-A4AD-64C6941A281E}"/>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1632847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4A7C-D1CB-A64B-BED2-53965F3D7E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11C3ED-3E2A-4144-A06D-E63B2DB395AA}"/>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4" name="Footer Placeholder 3">
            <a:extLst>
              <a:ext uri="{FF2B5EF4-FFF2-40B4-BE49-F238E27FC236}">
                <a16:creationId xmlns:a16="http://schemas.microsoft.com/office/drawing/2014/main" id="{5EBFD0AB-DFCB-0244-8CB0-07A6D7FEC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47BA6A-177B-CA41-B7EB-2C1916543B06}"/>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1388912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93400-E660-D44A-B242-CCF60902130A}"/>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3" name="Footer Placeholder 2">
            <a:extLst>
              <a:ext uri="{FF2B5EF4-FFF2-40B4-BE49-F238E27FC236}">
                <a16:creationId xmlns:a16="http://schemas.microsoft.com/office/drawing/2014/main" id="{5AA07D63-6043-7946-AB06-B8454EE01C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CEAB2-6E1E-3744-BA2C-E51A514E615A}"/>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3037062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862AA-592C-3041-AA4E-8207729FC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C4E63-D6A5-9047-88E7-4C69B62587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2BD0E5-E823-5E45-AF45-74D58B02F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3CB38-7A68-EA40-A32B-138FC5337A14}"/>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6" name="Footer Placeholder 5">
            <a:extLst>
              <a:ext uri="{FF2B5EF4-FFF2-40B4-BE49-F238E27FC236}">
                <a16:creationId xmlns:a16="http://schemas.microsoft.com/office/drawing/2014/main" id="{91093A6B-56FE-4F45-BFF8-B2758F408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7D425-6508-C048-B6D7-73F31E22B40E}"/>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115127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3CD1B-D196-2449-9FAC-271ADED68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D6161-65B0-0342-92E3-810F1D6590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A2F28B-EF06-3440-95DC-0BA14BF56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BF8F0-D3E2-2449-9E11-C24691176408}"/>
              </a:ext>
            </a:extLst>
          </p:cNvPr>
          <p:cNvSpPr>
            <a:spLocks noGrp="1"/>
          </p:cNvSpPr>
          <p:nvPr>
            <p:ph type="dt" sz="half" idx="10"/>
          </p:nvPr>
        </p:nvSpPr>
        <p:spPr/>
        <p:txBody>
          <a:bodyPr/>
          <a:lstStyle/>
          <a:p>
            <a:fld id="{26F2A376-2A2D-8142-8088-2D90E01E9B24}" type="datetimeFigureOut">
              <a:rPr lang="en-US" smtClean="0"/>
              <a:t>9/30/19</a:t>
            </a:fld>
            <a:endParaRPr lang="en-US"/>
          </a:p>
        </p:txBody>
      </p:sp>
      <p:sp>
        <p:nvSpPr>
          <p:cNvPr id="6" name="Footer Placeholder 5">
            <a:extLst>
              <a:ext uri="{FF2B5EF4-FFF2-40B4-BE49-F238E27FC236}">
                <a16:creationId xmlns:a16="http://schemas.microsoft.com/office/drawing/2014/main" id="{EC6C8EAF-5F23-424E-8789-3874D6820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EDF07-67F4-6E46-ACC5-EB74933D521B}"/>
              </a:ext>
            </a:extLst>
          </p:cNvPr>
          <p:cNvSpPr>
            <a:spLocks noGrp="1"/>
          </p:cNvSpPr>
          <p:nvPr>
            <p:ph type="sldNum" sz="quarter" idx="12"/>
          </p:nvPr>
        </p:nvSpPr>
        <p:spPr/>
        <p:txBody>
          <a:bodyPr/>
          <a:lstStyle/>
          <a:p>
            <a:fld id="{A4BD3CE5-FB03-E041-BFDE-3182D92B8B90}" type="slidenum">
              <a:rPr lang="en-US" smtClean="0"/>
              <a:t>‹#›</a:t>
            </a:fld>
            <a:endParaRPr lang="en-US"/>
          </a:p>
        </p:txBody>
      </p:sp>
    </p:spTree>
    <p:extLst>
      <p:ext uri="{BB962C8B-B14F-4D97-AF65-F5344CB8AC3E}">
        <p14:creationId xmlns:p14="http://schemas.microsoft.com/office/powerpoint/2010/main" val="337119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1ACC2F-2A6A-724F-B744-4F2FE4A44F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04214D-AC35-5E47-BB45-2D73D4EE1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5A1B7-2820-A14C-A4FB-777FA9C7FF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F2A376-2A2D-8142-8088-2D90E01E9B24}" type="datetimeFigureOut">
              <a:rPr lang="en-US" smtClean="0"/>
              <a:t>9/30/19</a:t>
            </a:fld>
            <a:endParaRPr lang="en-US"/>
          </a:p>
        </p:txBody>
      </p:sp>
      <p:sp>
        <p:nvSpPr>
          <p:cNvPr id="5" name="Footer Placeholder 4">
            <a:extLst>
              <a:ext uri="{FF2B5EF4-FFF2-40B4-BE49-F238E27FC236}">
                <a16:creationId xmlns:a16="http://schemas.microsoft.com/office/drawing/2014/main" id="{B16E2526-43F8-8D42-9A0F-89166F449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AC3EA-FF6A-9B44-A7A5-17586F6A3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D3CE5-FB03-E041-BFDE-3182D92B8B90}" type="slidenum">
              <a:rPr lang="en-US" smtClean="0"/>
              <a:t>‹#›</a:t>
            </a:fld>
            <a:endParaRPr lang="en-US"/>
          </a:p>
        </p:txBody>
      </p:sp>
    </p:spTree>
    <p:extLst>
      <p:ext uri="{BB962C8B-B14F-4D97-AF65-F5344CB8AC3E}">
        <p14:creationId xmlns:p14="http://schemas.microsoft.com/office/powerpoint/2010/main" val="151489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664A-325C-A145-97AB-F90F6FE7EC04}"/>
              </a:ext>
            </a:extLst>
          </p:cNvPr>
          <p:cNvSpPr>
            <a:spLocks noGrp="1"/>
          </p:cNvSpPr>
          <p:nvPr>
            <p:ph type="ctrTitle"/>
          </p:nvPr>
        </p:nvSpPr>
        <p:spPr/>
        <p:txBody>
          <a:bodyPr>
            <a:normAutofit/>
          </a:bodyPr>
          <a:lstStyle/>
          <a:p>
            <a:r>
              <a:rPr lang="en-US" sz="4000" dirty="0">
                <a:solidFill>
                  <a:schemeClr val="bg1"/>
                </a:solidFill>
                <a:effectLst>
                  <a:outerShdw blurRad="50800" dist="38100" dir="2700000" algn="tl" rotWithShape="0">
                    <a:prstClr val="black">
                      <a:alpha val="40000"/>
                    </a:prstClr>
                  </a:outerShdw>
                </a:effectLst>
              </a:rPr>
              <a:t>A Social Story for the Rest of Us</a:t>
            </a:r>
          </a:p>
        </p:txBody>
      </p:sp>
    </p:spTree>
    <p:extLst>
      <p:ext uri="{BB962C8B-B14F-4D97-AF65-F5344CB8AC3E}">
        <p14:creationId xmlns:p14="http://schemas.microsoft.com/office/powerpoint/2010/main" val="822774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1D668E-EC5D-D948-9CCA-414CBD08E6A5}"/>
              </a:ext>
            </a:extLst>
          </p:cNvPr>
          <p:cNvSpPr/>
          <p:nvPr/>
        </p:nvSpPr>
        <p:spPr>
          <a:xfrm>
            <a:off x="5997388" y="1155653"/>
            <a:ext cx="4894729" cy="4546694"/>
          </a:xfrm>
          <a:prstGeom prst="rect">
            <a:avLst/>
          </a:prstGeom>
        </p:spPr>
        <p:txBody>
          <a:bodyPr wrap="square">
            <a:spAutoFit/>
          </a:bodyPr>
          <a:lstStyle/>
          <a:p>
            <a:pPr>
              <a:lnSpc>
                <a:spcPct val="150000"/>
              </a:lnSpc>
            </a:pP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Calibri" panose="020F0502020204030204" pitchFamily="34" charset="0"/>
                <a:cs typeface="Times New Roman" panose="02020603050405020304" pitchFamily="18" charset="0"/>
              </a:rPr>
              <a:t>It is theorized that curious people make fewer social errors and are more likely to recognize and fix the mistakes that they do make.  I will try to process my mistakes with creativity and a forgiving sense of humor.</a:t>
            </a:r>
            <a:endParaRPr lang="en-US" sz="2800" dirty="0"/>
          </a:p>
        </p:txBody>
      </p:sp>
      <p:pic>
        <p:nvPicPr>
          <p:cNvPr id="2" name="Picture 1">
            <a:extLst>
              <a:ext uri="{FF2B5EF4-FFF2-40B4-BE49-F238E27FC236}">
                <a16:creationId xmlns:a16="http://schemas.microsoft.com/office/drawing/2014/main" id="{C40367E5-EE09-DF40-80B7-06E3340D92E7}"/>
              </a:ext>
            </a:extLst>
          </p:cNvPr>
          <p:cNvPicPr>
            <a:picLocks noChangeAspect="1"/>
          </p:cNvPicPr>
          <p:nvPr/>
        </p:nvPicPr>
        <p:blipFill>
          <a:blip r:embed="rId2"/>
          <a:stretch>
            <a:fillRect/>
          </a:stretch>
        </p:blipFill>
        <p:spPr>
          <a:xfrm>
            <a:off x="959111" y="1349679"/>
            <a:ext cx="4564256" cy="4352668"/>
          </a:xfrm>
          <a:prstGeom prst="rect">
            <a:avLst/>
          </a:prstGeom>
          <a:ln w="25400">
            <a:solidFill>
              <a:schemeClr val="tx1"/>
            </a:solidFill>
          </a:ln>
        </p:spPr>
      </p:pic>
    </p:spTree>
    <p:extLst>
      <p:ext uri="{BB962C8B-B14F-4D97-AF65-F5344CB8AC3E}">
        <p14:creationId xmlns:p14="http://schemas.microsoft.com/office/powerpoint/2010/main" val="546829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4D038-AAF6-4540-A4FA-F237C63DF6ED}"/>
              </a:ext>
            </a:extLst>
          </p:cNvPr>
          <p:cNvSpPr/>
          <p:nvPr/>
        </p:nvSpPr>
        <p:spPr>
          <a:xfrm>
            <a:off x="1803747" y="1801984"/>
            <a:ext cx="8981163" cy="3254032"/>
          </a:xfrm>
          <a:prstGeom prst="rect">
            <a:avLst/>
          </a:prstGeom>
          <a:effectLst>
            <a:outerShdw dist="38100" sx="1000" sy="1000" algn="tl" rotWithShape="0">
              <a:prstClr val="black"/>
            </a:outerShdw>
          </a:effectLst>
        </p:spPr>
        <p:txBody>
          <a:bodyPr wrap="square">
            <a:spAutoFit/>
          </a:bodyPr>
          <a:lstStyle/>
          <a:p>
            <a:pPr>
              <a:lnSpc>
                <a:spcPct val="150000"/>
              </a:lnSpc>
            </a:pPr>
            <a:r>
              <a:rPr lang="en-US" sz="2800" dirty="0">
                <a:solidFill>
                  <a:schemeClr val="bg1"/>
                </a:solidFill>
                <a:latin typeface="Arial Narrow" panose="020B0604020202020204" pitchFamily="34" charset="0"/>
                <a:ea typeface="Calibri" panose="020F0502020204030204" pitchFamily="34" charset="0"/>
                <a:cs typeface="Times New Roman" panose="02020603050405020304" pitchFamily="18" charset="0"/>
              </a:rPr>
              <a:t>To successfully raise, teach, or consult on behalf of an individual with autism is to ensure equal access to information.  People with autism may be misled by anything animate or inanimate; from nonverbal social factors to a single word in conversation or a billboard along the highway. </a:t>
            </a:r>
            <a:endParaRPr lang="en-US" sz="2800" dirty="0">
              <a:solidFill>
                <a:schemeClr val="bg1"/>
              </a:solidFill>
            </a:endParaRPr>
          </a:p>
        </p:txBody>
      </p:sp>
    </p:spTree>
    <p:extLst>
      <p:ext uri="{BB962C8B-B14F-4D97-AF65-F5344CB8AC3E}">
        <p14:creationId xmlns:p14="http://schemas.microsoft.com/office/powerpoint/2010/main" val="3057756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2995B-9902-5841-BF49-D9EB6FEDD7F1}"/>
              </a:ext>
            </a:extLst>
          </p:cNvPr>
          <p:cNvSpPr>
            <a:spLocks noGrp="1"/>
          </p:cNvSpPr>
          <p:nvPr>
            <p:ph idx="1"/>
          </p:nvPr>
        </p:nvSpPr>
        <p:spPr>
          <a:xfrm>
            <a:off x="1188930" y="1089764"/>
            <a:ext cx="3708747" cy="5085567"/>
          </a:xfrm>
        </p:spPr>
        <p:txBody>
          <a:bodyPr>
            <a:normAutofit/>
          </a:bodyPr>
          <a:lstStyle/>
          <a:p>
            <a:pPr marL="0" indent="0">
              <a:lnSpc>
                <a:spcPct val="150000"/>
              </a:lnSpc>
              <a:buNone/>
            </a:pPr>
            <a:r>
              <a:rPr lang="en-US"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Whether I am a parent or teacher, therapist or physician, I am part of an educational team.  The best educational teams recognize that:</a:t>
            </a:r>
          </a:p>
        </p:txBody>
      </p:sp>
      <p:pic>
        <p:nvPicPr>
          <p:cNvPr id="2" name="Picture 1">
            <a:extLst>
              <a:ext uri="{FF2B5EF4-FFF2-40B4-BE49-F238E27FC236}">
                <a16:creationId xmlns:a16="http://schemas.microsoft.com/office/drawing/2014/main" id="{69DA3178-2AA8-D544-8253-7C88242517A6}"/>
              </a:ext>
            </a:extLst>
          </p:cNvPr>
          <p:cNvPicPr>
            <a:picLocks noChangeAspect="1"/>
          </p:cNvPicPr>
          <p:nvPr/>
        </p:nvPicPr>
        <p:blipFill>
          <a:blip r:embed="rId2"/>
          <a:stretch>
            <a:fillRect/>
          </a:stretch>
        </p:blipFill>
        <p:spPr>
          <a:xfrm>
            <a:off x="4897677" y="1236248"/>
            <a:ext cx="5890975" cy="4385503"/>
          </a:xfrm>
          <a:prstGeom prst="rect">
            <a:avLst/>
          </a:prstGeom>
          <a:ln w="25400">
            <a:solidFill>
              <a:schemeClr val="tx1"/>
            </a:solidFill>
          </a:ln>
        </p:spPr>
      </p:pic>
    </p:spTree>
    <p:extLst>
      <p:ext uri="{BB962C8B-B14F-4D97-AF65-F5344CB8AC3E}">
        <p14:creationId xmlns:p14="http://schemas.microsoft.com/office/powerpoint/2010/main" val="308489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6A1D8-E24F-B347-A343-A5BAE97FB6A2}"/>
              </a:ext>
            </a:extLst>
          </p:cNvPr>
          <p:cNvSpPr>
            <a:spLocks noGrp="1"/>
          </p:cNvSpPr>
          <p:nvPr>
            <p:ph idx="1"/>
          </p:nvPr>
        </p:nvSpPr>
        <p:spPr>
          <a:xfrm>
            <a:off x="828891" y="1321191"/>
            <a:ext cx="4785987" cy="6073253"/>
          </a:xfrm>
        </p:spPr>
        <p:txBody>
          <a:bodyPr>
            <a:normAutofit/>
          </a:bodyPr>
          <a:lstStyle/>
          <a:p>
            <a:pPr>
              <a:lnSpc>
                <a:spcPct val="150000"/>
              </a:lnSpc>
            </a:pPr>
            <a:r>
              <a:rPr lang="en-US"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Atypical responses may be rooted in atypical perception.</a:t>
            </a:r>
          </a:p>
          <a:p>
            <a:pPr>
              <a:lnSpc>
                <a:spcPct val="150000"/>
              </a:lnSpc>
            </a:pPr>
            <a:r>
              <a:rPr lang="en-US"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Feeling safe facilitates learning. </a:t>
            </a:r>
          </a:p>
          <a:p>
            <a:pPr>
              <a:lnSpc>
                <a:spcPct val="150000"/>
              </a:lnSpc>
            </a:pPr>
            <a:r>
              <a:rPr lang="en-US"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Passion and interests often </a:t>
            </a:r>
          </a:p>
          <a:p>
            <a:pPr marL="0" indent="0">
              <a:lnSpc>
                <a:spcPct val="150000"/>
              </a:lnSpc>
              <a:buNone/>
            </a:pPr>
            <a:r>
              <a:rPr lang="en-US"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   hold attention.</a:t>
            </a:r>
          </a:p>
          <a:p>
            <a:pPr marL="0" indent="0">
              <a:buNone/>
            </a:pPr>
            <a:endParaRPr lang="en-US" dirty="0"/>
          </a:p>
        </p:txBody>
      </p:sp>
      <p:pic>
        <p:nvPicPr>
          <p:cNvPr id="5" name="Picture 4">
            <a:extLst>
              <a:ext uri="{FF2B5EF4-FFF2-40B4-BE49-F238E27FC236}">
                <a16:creationId xmlns:a16="http://schemas.microsoft.com/office/drawing/2014/main" id="{9BB281A8-8979-6243-977E-95B770BC5F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8718" y="1321191"/>
            <a:ext cx="5761971" cy="4215617"/>
          </a:xfrm>
          <a:prstGeom prst="rect">
            <a:avLst/>
          </a:prstGeom>
          <a:noFill/>
          <a:ln w="2540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3826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488F0-F438-3547-8820-D4DC19A7821E}"/>
              </a:ext>
            </a:extLst>
          </p:cNvPr>
          <p:cNvSpPr/>
          <p:nvPr/>
        </p:nvSpPr>
        <p:spPr>
          <a:xfrm>
            <a:off x="4885151" y="838258"/>
            <a:ext cx="6495185" cy="5181483"/>
          </a:xfrm>
          <a:prstGeom prst="rect">
            <a:avLst/>
          </a:prstGeom>
        </p:spPr>
        <p:txBody>
          <a:bodyPr wrap="square">
            <a:spAutoFit/>
          </a:bodyPr>
          <a:lstStyle/>
          <a:p>
            <a:pPr marL="457200" indent="-457200">
              <a:lnSpc>
                <a:spcPct val="150000"/>
              </a:lnSpc>
              <a:buFont typeface="Arial" panose="020B0604020202020204" pitchFamily="34" charset="0"/>
              <a:buChar char="•"/>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Being social is often fun and best taught that way.</a:t>
            </a:r>
          </a:p>
          <a:p>
            <a:pPr marL="457200" indent="-457200">
              <a:lnSpc>
                <a:spcPct val="150000"/>
              </a:lnSpc>
              <a:buFont typeface="Arial" panose="020B0604020202020204" pitchFamily="34" charset="0"/>
              <a:buChar char="•"/>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People are usually employed doing something that they have done well all along.</a:t>
            </a:r>
          </a:p>
          <a:p>
            <a:pPr marL="457200" indent="-457200">
              <a:lnSpc>
                <a:spcPct val="150000"/>
              </a:lnSpc>
              <a:buFont typeface="Arial" panose="020B0604020202020204" pitchFamily="34" charset="0"/>
              <a:buChar char="•"/>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What adults say and do, and how they say and do it, matters.  A lot.</a:t>
            </a:r>
          </a:p>
          <a:p>
            <a:pPr>
              <a:lnSpc>
                <a:spcPct val="150000"/>
              </a:lnSpc>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I will try to be an effective member of an educational team.</a:t>
            </a:r>
          </a:p>
        </p:txBody>
      </p:sp>
      <p:pic>
        <p:nvPicPr>
          <p:cNvPr id="3" name="Picture 2">
            <a:extLst>
              <a:ext uri="{FF2B5EF4-FFF2-40B4-BE49-F238E27FC236}">
                <a16:creationId xmlns:a16="http://schemas.microsoft.com/office/drawing/2014/main" id="{E4FAA34D-F213-3F43-8CC7-BD3C2F0C2DD8}"/>
              </a:ext>
            </a:extLst>
          </p:cNvPr>
          <p:cNvPicPr>
            <a:picLocks noChangeAspect="1"/>
          </p:cNvPicPr>
          <p:nvPr/>
        </p:nvPicPr>
        <p:blipFill>
          <a:blip r:embed="rId2"/>
          <a:stretch>
            <a:fillRect/>
          </a:stretch>
        </p:blipFill>
        <p:spPr>
          <a:xfrm>
            <a:off x="973116" y="838258"/>
            <a:ext cx="3573832" cy="5218130"/>
          </a:xfrm>
          <a:prstGeom prst="rect">
            <a:avLst/>
          </a:prstGeom>
          <a:ln w="25400">
            <a:solidFill>
              <a:schemeClr val="tx1"/>
            </a:solidFill>
          </a:ln>
        </p:spPr>
      </p:pic>
    </p:spTree>
    <p:extLst>
      <p:ext uri="{BB962C8B-B14F-4D97-AF65-F5344CB8AC3E}">
        <p14:creationId xmlns:p14="http://schemas.microsoft.com/office/powerpoint/2010/main" val="3625409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E19BC0-E5F4-9142-8421-8DFFE4FC6332}"/>
              </a:ext>
            </a:extLst>
          </p:cNvPr>
          <p:cNvSpPr/>
          <p:nvPr/>
        </p:nvSpPr>
        <p:spPr>
          <a:xfrm>
            <a:off x="1124755" y="1043189"/>
            <a:ext cx="9942490" cy="5193025"/>
          </a:xfrm>
          <a:prstGeom prst="rect">
            <a:avLst/>
          </a:prstGeom>
        </p:spPr>
        <p:txBody>
          <a:bodyPr wrap="square">
            <a:spAutoFit/>
          </a:bodyPr>
          <a:lstStyle/>
          <a:p>
            <a:pPr>
              <a:lnSpc>
                <a:spcPct val="150000"/>
              </a:lnSpc>
            </a:pPr>
            <a:r>
              <a:rPr lang="en-US" sz="2800" dirty="0">
                <a:solidFill>
                  <a:schemeClr val="bg1"/>
                </a:solidFill>
                <a:latin typeface="Arial Narrow" panose="020B0604020202020204" pitchFamily="34" charset="0"/>
                <a:ea typeface="Calibri" panose="020F0502020204030204" pitchFamily="34" charset="0"/>
                <a:cs typeface="Times New Roman" panose="02020603050405020304" pitchFamily="18" charset="0"/>
              </a:rPr>
              <a:t>Supportive adults: 1) systematically provide personally responsive structure to complete coursework, 2) meaningfully describe social concepts and factors (including those that “everybody knows”), and 3) whenever possible anticipate when information is needed and provide it in advance.  I will try to ensure that those in my care have accurate and reliable information - whether in retrospect or in advance - that they need to complete each day comfortably.</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800" dirty="0">
                <a:solidFill>
                  <a:schemeClr val="bg1"/>
                </a:solidFill>
                <a:latin typeface="Arial Narrow" panose="020B0604020202020204" pitchFamily="34" charset="0"/>
                <a:ea typeface="Times New Roman" panose="02020603050405020304" pitchFamily="18" charset="0"/>
                <a:cs typeface="Times New Roman" panose="02020603050405020304" pitchFamily="18" charset="0"/>
              </a:rPr>
              <a:t> </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396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2995B-9902-5841-BF49-D9EB6FEDD7F1}"/>
              </a:ext>
            </a:extLst>
          </p:cNvPr>
          <p:cNvSpPr>
            <a:spLocks noGrp="1"/>
          </p:cNvSpPr>
          <p:nvPr>
            <p:ph idx="1"/>
          </p:nvPr>
        </p:nvSpPr>
        <p:spPr>
          <a:xfrm>
            <a:off x="838200" y="759854"/>
            <a:ext cx="10366420" cy="5417109"/>
          </a:xfrm>
        </p:spPr>
        <p:txBody>
          <a:bodyPr/>
          <a:lstStyle/>
          <a:p>
            <a:pPr marL="0" indent="0">
              <a:lnSpc>
                <a:spcPct val="150000"/>
              </a:lnSpc>
              <a:buNone/>
            </a:pPr>
            <a:r>
              <a:rPr lang="en-US"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I am learning about autism and am ready to learn about it repeatedly.  Each person is unique.  Autism is never the same twice, either.  Social curiosity complements autism.  Humor re-energizes patience and re-sets attention and focus.  Children, adolescents, and adults with autism sometimes need educators to structure and ensure their equal access to information.  Everything that I say and do on behalf of a person with autism matters.  Positive and creative teaching fosters growth.  </a:t>
            </a:r>
          </a:p>
        </p:txBody>
      </p:sp>
    </p:spTree>
    <p:extLst>
      <p:ext uri="{BB962C8B-B14F-4D97-AF65-F5344CB8AC3E}">
        <p14:creationId xmlns:p14="http://schemas.microsoft.com/office/powerpoint/2010/main" val="3502297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D9EE06-EF78-D444-A2DE-C54B9A7E958B}"/>
              </a:ext>
            </a:extLst>
          </p:cNvPr>
          <p:cNvSpPr/>
          <p:nvPr/>
        </p:nvSpPr>
        <p:spPr>
          <a:xfrm>
            <a:off x="1185797" y="2777251"/>
            <a:ext cx="9820405" cy="1303498"/>
          </a:xfrm>
          <a:prstGeom prst="rect">
            <a:avLst/>
          </a:prstGeom>
        </p:spPr>
        <p:txBody>
          <a:bodyPr wrap="square">
            <a:spAutoFit/>
          </a:bodyPr>
          <a:lstStyle/>
          <a:p>
            <a:pPr>
              <a:lnSpc>
                <a:spcPct val="150000"/>
              </a:lnSpc>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My name is ______________. I will try to keep this Story in a safe place just in case I need to read it again sometime.</a:t>
            </a:r>
          </a:p>
        </p:txBody>
      </p:sp>
    </p:spTree>
    <p:extLst>
      <p:ext uri="{BB962C8B-B14F-4D97-AF65-F5344CB8AC3E}">
        <p14:creationId xmlns:p14="http://schemas.microsoft.com/office/powerpoint/2010/main" val="341270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A7DFB-D30C-4240-8476-8E702081B1A3}"/>
              </a:ext>
            </a:extLst>
          </p:cNvPr>
          <p:cNvSpPr/>
          <p:nvPr/>
        </p:nvSpPr>
        <p:spPr>
          <a:xfrm>
            <a:off x="6318738" y="363415"/>
            <a:ext cx="4999892" cy="5819824"/>
          </a:xfrm>
          <a:prstGeom prst="rect">
            <a:avLst/>
          </a:prstGeom>
          <a:effectLst>
            <a:outerShdw sx="1000" sy="1000" algn="tl" rotWithShape="0">
              <a:prstClr val="black"/>
            </a:outerShdw>
          </a:effectLst>
        </p:spPr>
        <p:txBody>
          <a:bodyPr wrap="square">
            <a:spAutoFit/>
          </a:bodyPr>
          <a:lstStyle/>
          <a:p>
            <a:pPr>
              <a:lnSpc>
                <a:spcPct val="150000"/>
              </a:lnSpc>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ea typeface="Calibri" panose="020F0502020204030204" pitchFamily="34" charset="0"/>
                <a:cs typeface="Times New Roman" panose="02020603050405020304" pitchFamily="18" charset="0"/>
              </a:rPr>
              <a:t>I am a typical adult. I have a son, daughter, student, or client who is diagnosed with autism.  “Autism, or autism spectrum disorder (ASD), refers to a broad range of conditions characterized by challenges with social skills, repetitive behaviors, speech and nonverbal communication” (Autism Speaks).  </a:t>
            </a:r>
            <a:endParaRPr lang="en-US" sz="2800" dirty="0">
              <a:solidFill>
                <a:schemeClr val="bg1"/>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7AD3798-7FFB-2841-9E7B-4B24DAB4E35D}"/>
              </a:ext>
            </a:extLst>
          </p:cNvPr>
          <p:cNvPicPr>
            <a:picLocks noChangeAspect="1"/>
          </p:cNvPicPr>
          <p:nvPr/>
        </p:nvPicPr>
        <p:blipFill>
          <a:blip r:embed="rId2"/>
          <a:stretch>
            <a:fillRect/>
          </a:stretch>
        </p:blipFill>
        <p:spPr>
          <a:xfrm>
            <a:off x="742448" y="596967"/>
            <a:ext cx="5353552" cy="5522968"/>
          </a:xfrm>
          <a:prstGeom prst="rect">
            <a:avLst/>
          </a:prstGeom>
          <a:ln w="25400">
            <a:solidFill>
              <a:schemeClr val="tx1"/>
            </a:solidFill>
          </a:ln>
        </p:spPr>
      </p:pic>
    </p:spTree>
    <p:extLst>
      <p:ext uri="{BB962C8B-B14F-4D97-AF65-F5344CB8AC3E}">
        <p14:creationId xmlns:p14="http://schemas.microsoft.com/office/powerpoint/2010/main" val="209753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4D4332-1882-3349-A8F6-9AC7D56D6360}"/>
              </a:ext>
            </a:extLst>
          </p:cNvPr>
          <p:cNvSpPr/>
          <p:nvPr/>
        </p:nvSpPr>
        <p:spPr>
          <a:xfrm>
            <a:off x="5718220" y="476518"/>
            <a:ext cx="5738674" cy="5839355"/>
          </a:xfrm>
          <a:prstGeom prst="rect">
            <a:avLst/>
          </a:prstGeom>
        </p:spPr>
        <p:txBody>
          <a:bodyPr wrap="square">
            <a:spAutoFit/>
          </a:bodyPr>
          <a:lstStyle/>
          <a:p>
            <a:pPr>
              <a:lnSpc>
                <a:spcPct val="150000"/>
              </a:lnSpc>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ea typeface="Calibri" panose="020F0502020204030204" pitchFamily="34" charset="0"/>
                <a:cs typeface="Times New Roman" panose="02020603050405020304" pitchFamily="18" charset="0"/>
              </a:rPr>
              <a:t>Dr. Stephen Shore, a professor at Adelphi University and person with autism has said that, “If you’ve met one person with autism, you’ve met one person with autism” (Shore, as cited on the Autism Speaks website). This means that I may find myself needing to learn about autism over and over again and as long as I keep meeting people with autism.  This is okay.</a:t>
            </a:r>
            <a:endParaRPr lang="en-US" sz="2800" dirty="0">
              <a:solidFill>
                <a:schemeClr val="bg1"/>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7603572-B965-414E-A97F-3631AC3D8AAC}"/>
              </a:ext>
            </a:extLst>
          </p:cNvPr>
          <p:cNvPicPr>
            <a:picLocks noChangeAspect="1"/>
          </p:cNvPicPr>
          <p:nvPr/>
        </p:nvPicPr>
        <p:blipFill>
          <a:blip r:embed="rId2"/>
          <a:stretch>
            <a:fillRect/>
          </a:stretch>
        </p:blipFill>
        <p:spPr>
          <a:xfrm>
            <a:off x="735107" y="862885"/>
            <a:ext cx="4713206" cy="5285660"/>
          </a:xfrm>
          <a:prstGeom prst="rect">
            <a:avLst/>
          </a:prstGeom>
          <a:ln w="25400">
            <a:solidFill>
              <a:schemeClr val="tx1"/>
            </a:solidFill>
          </a:ln>
        </p:spPr>
      </p:pic>
    </p:spTree>
    <p:extLst>
      <p:ext uri="{BB962C8B-B14F-4D97-AF65-F5344CB8AC3E}">
        <p14:creationId xmlns:p14="http://schemas.microsoft.com/office/powerpoint/2010/main" val="173347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8D40E3-206C-F74F-8082-8299F73C37B0}"/>
              </a:ext>
            </a:extLst>
          </p:cNvPr>
          <p:cNvSpPr>
            <a:spLocks noGrp="1"/>
          </p:cNvSpPr>
          <p:nvPr>
            <p:ph idx="1"/>
          </p:nvPr>
        </p:nvSpPr>
        <p:spPr>
          <a:xfrm>
            <a:off x="4945487" y="1202138"/>
            <a:ext cx="6434070" cy="5464221"/>
          </a:xfrm>
          <a:noFill/>
        </p:spPr>
        <p:txBody>
          <a:bodyPr/>
          <a:lstStyle/>
          <a:p>
            <a:pPr marL="0" indent="0">
              <a:lnSpc>
                <a:spcPct val="150000"/>
              </a:lnSpc>
              <a:buNone/>
            </a:pPr>
            <a:r>
              <a:rPr lang="en-US"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Every person is the result of a combination of genes and life experiences. Together they express themselves in a one-time-only physical appearance and a never-to-be-repeated constellation of strengths, weaknesses, temperament, personality, and talent. </a:t>
            </a:r>
          </a:p>
        </p:txBody>
      </p:sp>
      <p:pic>
        <p:nvPicPr>
          <p:cNvPr id="2" name="Picture 1">
            <a:extLst>
              <a:ext uri="{FF2B5EF4-FFF2-40B4-BE49-F238E27FC236}">
                <a16:creationId xmlns:a16="http://schemas.microsoft.com/office/drawing/2014/main" id="{107B9196-7A7D-CC43-A876-B326D922C3D9}"/>
              </a:ext>
            </a:extLst>
          </p:cNvPr>
          <p:cNvPicPr>
            <a:picLocks noChangeAspect="1"/>
          </p:cNvPicPr>
          <p:nvPr/>
        </p:nvPicPr>
        <p:blipFill>
          <a:blip r:embed="rId2"/>
          <a:stretch>
            <a:fillRect/>
          </a:stretch>
        </p:blipFill>
        <p:spPr>
          <a:xfrm>
            <a:off x="812443" y="661339"/>
            <a:ext cx="3639171" cy="5464220"/>
          </a:xfrm>
          <a:prstGeom prst="rect">
            <a:avLst/>
          </a:prstGeom>
          <a:ln w="25400">
            <a:solidFill>
              <a:schemeClr val="tx1"/>
            </a:solidFill>
          </a:ln>
        </p:spPr>
      </p:pic>
    </p:spTree>
    <p:extLst>
      <p:ext uri="{BB962C8B-B14F-4D97-AF65-F5344CB8AC3E}">
        <p14:creationId xmlns:p14="http://schemas.microsoft.com/office/powerpoint/2010/main" val="347204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1D94D2-046F-414E-A220-5912197A98DA}"/>
              </a:ext>
            </a:extLst>
          </p:cNvPr>
          <p:cNvSpPr/>
          <p:nvPr/>
        </p:nvSpPr>
        <p:spPr>
          <a:xfrm>
            <a:off x="5509846" y="599644"/>
            <a:ext cx="6096000" cy="5193025"/>
          </a:xfrm>
          <a:prstGeom prst="rect">
            <a:avLst/>
          </a:prstGeom>
        </p:spPr>
        <p:txBody>
          <a:bodyPr>
            <a:spAutoFit/>
          </a:bodyPr>
          <a:lstStyle/>
          <a:p>
            <a:pPr>
              <a:lnSpc>
                <a:spcPct val="150000"/>
              </a:lnSpc>
            </a:pPr>
            <a:r>
              <a:rPr lang="en-US" sz="2800" dirty="0">
                <a:solidFill>
                  <a:schemeClr val="bg1"/>
                </a:solidFill>
                <a:effectLst>
                  <a:outerShdw blurRad="50800" dist="38100" dir="2700000" algn="tl" rotWithShape="0">
                    <a:prstClr val="black">
                      <a:alpha val="40000"/>
                    </a:prstClr>
                  </a:outerShdw>
                </a:effectLst>
                <a:latin typeface="Arial Narrow" panose="020B0604020202020204" pitchFamily="34" charset="0"/>
                <a:ea typeface="Calibri" panose="020F0502020204030204" pitchFamily="34" charset="0"/>
                <a:cs typeface="Arial Narrow" panose="020B0604020202020204" pitchFamily="34" charset="0"/>
              </a:rPr>
              <a:t>Despite that, typical people often perceive and respond to sights, sounds, and social factors within a similar “or typical” range.  As they grow, they begin making assumptions about what other people know, think, feel, or believe and pride themselves in how often they are right.  I will try to abandon thinking I am right about this sort of thing all the time.</a:t>
            </a:r>
          </a:p>
        </p:txBody>
      </p:sp>
      <p:pic>
        <p:nvPicPr>
          <p:cNvPr id="4" name="Picture 3">
            <a:extLst>
              <a:ext uri="{FF2B5EF4-FFF2-40B4-BE49-F238E27FC236}">
                <a16:creationId xmlns:a16="http://schemas.microsoft.com/office/drawing/2014/main" id="{A9C35BFE-30D1-7843-81A3-0185D8ED19E5}"/>
              </a:ext>
            </a:extLst>
          </p:cNvPr>
          <p:cNvPicPr>
            <a:picLocks noChangeAspect="1"/>
          </p:cNvPicPr>
          <p:nvPr/>
        </p:nvPicPr>
        <p:blipFill>
          <a:blip r:embed="rId2"/>
          <a:stretch>
            <a:fillRect/>
          </a:stretch>
        </p:blipFill>
        <p:spPr>
          <a:xfrm>
            <a:off x="763475" y="1635473"/>
            <a:ext cx="4457356" cy="3587054"/>
          </a:xfrm>
          <a:prstGeom prst="rect">
            <a:avLst/>
          </a:prstGeom>
          <a:ln w="25400">
            <a:solidFill>
              <a:schemeClr val="tx1"/>
            </a:solidFill>
          </a:ln>
        </p:spPr>
      </p:pic>
    </p:spTree>
    <p:extLst>
      <p:ext uri="{BB962C8B-B14F-4D97-AF65-F5344CB8AC3E}">
        <p14:creationId xmlns:p14="http://schemas.microsoft.com/office/powerpoint/2010/main" val="85211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C1D88-E542-7146-A96D-0AFA19AEBC9C}"/>
              </a:ext>
            </a:extLst>
          </p:cNvPr>
          <p:cNvPicPr>
            <a:picLocks noChangeAspect="1"/>
          </p:cNvPicPr>
          <p:nvPr/>
        </p:nvPicPr>
        <p:blipFill>
          <a:blip r:embed="rId2"/>
          <a:stretch>
            <a:fillRect/>
          </a:stretch>
        </p:blipFill>
        <p:spPr>
          <a:xfrm>
            <a:off x="6789107" y="2017871"/>
            <a:ext cx="6904442" cy="5178332"/>
          </a:xfrm>
          <a:prstGeom prst="rect">
            <a:avLst/>
          </a:prstGeom>
          <a:solidFill>
            <a:schemeClr val="tx1"/>
          </a:solidFill>
          <a:effectLst>
            <a:softEdge rad="1054100"/>
          </a:effectLst>
        </p:spPr>
      </p:pic>
      <p:sp>
        <p:nvSpPr>
          <p:cNvPr id="6" name="Content Placeholder 2">
            <a:extLst>
              <a:ext uri="{FF2B5EF4-FFF2-40B4-BE49-F238E27FC236}">
                <a16:creationId xmlns:a16="http://schemas.microsoft.com/office/drawing/2014/main" id="{58F9D675-7995-FA4C-8EAE-34E7126411E8}"/>
              </a:ext>
            </a:extLst>
          </p:cNvPr>
          <p:cNvSpPr>
            <a:spLocks noGrp="1"/>
          </p:cNvSpPr>
          <p:nvPr>
            <p:ph idx="1"/>
          </p:nvPr>
        </p:nvSpPr>
        <p:spPr>
          <a:xfrm>
            <a:off x="1008214" y="776616"/>
            <a:ext cx="9724635" cy="5599330"/>
          </a:xfrm>
        </p:spPr>
        <p:txBody>
          <a:bodyPr>
            <a:normAutofit fontScale="92500" lnSpcReduction="10000"/>
          </a:bodyPr>
          <a:lstStyle/>
          <a:p>
            <a:pPr marL="0" indent="0" hangingPunct="0">
              <a:lnSpc>
                <a:spcPct val="170000"/>
              </a:lnSpc>
              <a:spcBef>
                <a:spcPts val="0"/>
              </a:spcBef>
              <a:buNone/>
            </a:pPr>
            <a:r>
              <a:rPr lang="en-US" sz="30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Just like everyone else, a child, adolescent, or adult with autism is unique. In a way, having autism is like being unique twice - once as a person and again because of autism.  With autism, the perception and</a:t>
            </a:r>
          </a:p>
          <a:p>
            <a:pPr marL="0" indent="0" hangingPunct="0">
              <a:lnSpc>
                <a:spcPct val="170000"/>
              </a:lnSpc>
              <a:spcBef>
                <a:spcPts val="0"/>
              </a:spcBef>
              <a:buNone/>
            </a:pPr>
            <a:r>
              <a:rPr lang="en-US" sz="30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interpretation of sights, sounds, and social factors</a:t>
            </a:r>
          </a:p>
          <a:p>
            <a:pPr marL="0" indent="0" hangingPunct="0">
              <a:lnSpc>
                <a:spcPct val="170000"/>
              </a:lnSpc>
              <a:spcBef>
                <a:spcPts val="0"/>
              </a:spcBef>
              <a:buNone/>
            </a:pPr>
            <a:r>
              <a:rPr lang="en-US" sz="30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are atypical at times.  When I’m with a person with </a:t>
            </a:r>
          </a:p>
          <a:p>
            <a:pPr marL="0" indent="0" hangingPunct="0">
              <a:lnSpc>
                <a:spcPct val="170000"/>
              </a:lnSpc>
              <a:spcBef>
                <a:spcPts val="0"/>
              </a:spcBef>
              <a:buNone/>
            </a:pPr>
            <a:r>
              <a:rPr lang="en-US" sz="30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autism, I will try to recognize all that we have in </a:t>
            </a:r>
          </a:p>
          <a:p>
            <a:pPr marL="0" indent="0" hangingPunct="0">
              <a:lnSpc>
                <a:spcPct val="170000"/>
              </a:lnSpc>
              <a:spcBef>
                <a:spcPts val="0"/>
              </a:spcBef>
              <a:buNone/>
            </a:pPr>
            <a:r>
              <a:rPr lang="en-US" sz="30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common, respect the differences, and respond </a:t>
            </a:r>
          </a:p>
          <a:p>
            <a:pPr marL="0" indent="0" hangingPunct="0">
              <a:lnSpc>
                <a:spcPct val="170000"/>
              </a:lnSpc>
              <a:spcBef>
                <a:spcPts val="0"/>
              </a:spcBef>
              <a:buNone/>
            </a:pPr>
            <a:r>
              <a:rPr lang="en-US" sz="3000" dirty="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accordingly.</a:t>
            </a:r>
          </a:p>
          <a:p>
            <a:pPr marL="0" indent="0">
              <a:lnSpc>
                <a:spcPct val="150000"/>
              </a:lnSpc>
              <a:buNone/>
            </a:pPr>
            <a:endParaRPr lang="en-US"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31433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88E2B-C89D-E746-9D36-A474B0FBE6C8}"/>
              </a:ext>
            </a:extLst>
          </p:cNvPr>
          <p:cNvSpPr/>
          <p:nvPr/>
        </p:nvSpPr>
        <p:spPr>
          <a:xfrm>
            <a:off x="6096000" y="832487"/>
            <a:ext cx="5577767" cy="5193025"/>
          </a:xfrm>
          <a:prstGeom prst="rect">
            <a:avLst/>
          </a:prstGeom>
        </p:spPr>
        <p:txBody>
          <a:bodyPr wrap="square">
            <a:spAutoFit/>
          </a:bodyPr>
          <a:lstStyle/>
          <a:p>
            <a:pPr>
              <a:lnSpc>
                <a:spcPct val="150000"/>
              </a:lnSpc>
            </a:pP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Times New Roman" panose="02020603050405020304" pitchFamily="18" charset="0"/>
                <a:cs typeface="Arial" panose="020B0604020202020204" pitchFamily="34" charset="0"/>
              </a:rPr>
              <a:t>Adults often attribute typical intent or motivation to explain the atypical responses of a child with autism.  They are likely to be in error.</a:t>
            </a: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Times New Roman" panose="02020603050405020304" pitchFamily="18" charset="0"/>
                <a:cs typeface="Times New Roman" panose="02020603050405020304" pitchFamily="18" charset="0"/>
              </a:rPr>
              <a:t>  </a:t>
            </a: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Calibri" panose="020F0502020204030204" pitchFamily="34" charset="0"/>
                <a:cs typeface="Times New Roman" panose="02020603050405020304" pitchFamily="18" charset="0"/>
              </a:rPr>
              <a:t>Autism is more at ease with those who are socially curious, who take time to gather information about how things look, sound, and feel to another person.  </a:t>
            </a:r>
            <a:endParaRPr lang="en-US" sz="2800" dirty="0">
              <a:solidFill>
                <a:schemeClr val="bg1"/>
              </a:solidFill>
              <a:effectLst>
                <a:outerShdw blurRad="50800" dist="38100" dir="2700000" algn="tl" rotWithShape="0">
                  <a:schemeClr val="bg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4911813-F5CB-2E47-B5A5-55B92C9C7569}"/>
              </a:ext>
            </a:extLst>
          </p:cNvPr>
          <p:cNvPicPr>
            <a:picLocks noChangeAspect="1"/>
          </p:cNvPicPr>
          <p:nvPr/>
        </p:nvPicPr>
        <p:blipFill>
          <a:blip r:embed="rId2"/>
          <a:stretch>
            <a:fillRect/>
          </a:stretch>
        </p:blipFill>
        <p:spPr>
          <a:xfrm>
            <a:off x="764577" y="994068"/>
            <a:ext cx="4879995" cy="5031443"/>
          </a:xfrm>
          <a:prstGeom prst="rect">
            <a:avLst/>
          </a:prstGeom>
          <a:ln w="25400">
            <a:solidFill>
              <a:schemeClr val="tx1"/>
            </a:solidFill>
          </a:ln>
        </p:spPr>
      </p:pic>
    </p:spTree>
    <p:extLst>
      <p:ext uri="{BB962C8B-B14F-4D97-AF65-F5344CB8AC3E}">
        <p14:creationId xmlns:p14="http://schemas.microsoft.com/office/powerpoint/2010/main" val="415035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799E0-53A8-8042-B860-F966E4CCD472}"/>
              </a:ext>
            </a:extLst>
          </p:cNvPr>
          <p:cNvSpPr/>
          <p:nvPr/>
        </p:nvSpPr>
        <p:spPr>
          <a:xfrm>
            <a:off x="838006" y="1044184"/>
            <a:ext cx="4598291" cy="4546694"/>
          </a:xfrm>
          <a:prstGeom prst="rect">
            <a:avLst/>
          </a:prstGeom>
        </p:spPr>
        <p:txBody>
          <a:bodyPr wrap="square">
            <a:spAutoFit/>
          </a:bodyPr>
          <a:lstStyle/>
          <a:p>
            <a:pPr>
              <a:lnSpc>
                <a:spcPct val="150000"/>
              </a:lnSpc>
            </a:pP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Calibri" panose="020F0502020204030204" pitchFamily="34" charset="0"/>
                <a:cs typeface="Times New Roman" panose="02020603050405020304" pitchFamily="18" charset="0"/>
              </a:rPr>
              <a:t>Social curiosity comes naturally to some people; others learn it with practice.  A few people are “socially decided” and do not entertain the possibility of human experiences outside of their own.  I will try to be socially curious. </a:t>
            </a:r>
            <a:endParaRPr lang="en-US" sz="2800" dirty="0"/>
          </a:p>
        </p:txBody>
      </p:sp>
      <p:pic>
        <p:nvPicPr>
          <p:cNvPr id="3" name="Picture 2">
            <a:extLst>
              <a:ext uri="{FF2B5EF4-FFF2-40B4-BE49-F238E27FC236}">
                <a16:creationId xmlns:a16="http://schemas.microsoft.com/office/drawing/2014/main" id="{21127B1F-3A53-2F4A-A151-21484D0A26E0}"/>
              </a:ext>
            </a:extLst>
          </p:cNvPr>
          <p:cNvPicPr>
            <a:picLocks noChangeAspect="1"/>
          </p:cNvPicPr>
          <p:nvPr/>
        </p:nvPicPr>
        <p:blipFill>
          <a:blip r:embed="rId2"/>
          <a:stretch>
            <a:fillRect/>
          </a:stretch>
        </p:blipFill>
        <p:spPr>
          <a:xfrm>
            <a:off x="5620010" y="1322875"/>
            <a:ext cx="5692231" cy="4212250"/>
          </a:xfrm>
          <a:prstGeom prst="rect">
            <a:avLst/>
          </a:prstGeom>
          <a:ln w="25400">
            <a:solidFill>
              <a:schemeClr val="tx1"/>
            </a:solidFill>
          </a:ln>
        </p:spPr>
      </p:pic>
    </p:spTree>
    <p:extLst>
      <p:ext uri="{BB962C8B-B14F-4D97-AF65-F5344CB8AC3E}">
        <p14:creationId xmlns:p14="http://schemas.microsoft.com/office/powerpoint/2010/main" val="54785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4E4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00394C-E6B7-1F4F-85E1-0BF4CB9302D2}"/>
              </a:ext>
            </a:extLst>
          </p:cNvPr>
          <p:cNvSpPr/>
          <p:nvPr/>
        </p:nvSpPr>
        <p:spPr>
          <a:xfrm>
            <a:off x="5837129" y="1290181"/>
            <a:ext cx="5241774" cy="3876232"/>
          </a:xfrm>
          <a:prstGeom prst="rect">
            <a:avLst/>
          </a:prstGeom>
        </p:spPr>
        <p:txBody>
          <a:bodyPr wrap="square">
            <a:spAutoFit/>
          </a:bodyPr>
          <a:lstStyle/>
          <a:p>
            <a:pPr>
              <a:lnSpc>
                <a:spcPct val="150000"/>
              </a:lnSpc>
            </a:pP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Calibri" panose="020F0502020204030204" pitchFamily="34" charset="0"/>
                <a:cs typeface="Times New Roman" panose="02020603050405020304" pitchFamily="18" charset="0"/>
              </a:rPr>
              <a:t>A sense of humor is essential when working with a child, adolescent, or adult with autism.  Humor</a:t>
            </a: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Times New Roman" panose="02020603050405020304" pitchFamily="18" charset="0"/>
                <a:cs typeface="Times New Roman" panose="02020603050405020304" pitchFamily="18" charset="0"/>
              </a:rPr>
              <a:t> </a:t>
            </a:r>
            <a:r>
              <a:rPr lang="en-US" sz="2800" dirty="0">
                <a:solidFill>
                  <a:schemeClr val="bg1"/>
                </a:solidFill>
                <a:effectLst>
                  <a:outerShdw blurRad="50800" dist="38100" dir="2700000" algn="tl" rotWithShape="0">
                    <a:schemeClr val="bg1">
                      <a:alpha val="40000"/>
                    </a:schemeClr>
                  </a:outerShdw>
                </a:effectLst>
                <a:latin typeface="Arial Narrow" panose="020B0604020202020204" pitchFamily="34" charset="0"/>
                <a:ea typeface="Calibri" panose="020F0502020204030204" pitchFamily="34" charset="0"/>
                <a:cs typeface="Times New Roman" panose="02020603050405020304" pitchFamily="18" charset="0"/>
              </a:rPr>
              <a:t>renews energy and resets focus, and sustains the Socially Curious when they are confused.  </a:t>
            </a:r>
            <a:endParaRPr lang="en-US" sz="2800" dirty="0">
              <a:solidFill>
                <a:schemeClr val="bg1"/>
              </a:solidFill>
              <a:effectLst>
                <a:outerShdw blurRad="50800" dist="38100" dir="2700000" algn="tl" rotWithShape="0">
                  <a:schemeClr val="bg1">
                    <a:alpha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ED91665-83D5-7240-926B-677BA52D40E0}"/>
              </a:ext>
            </a:extLst>
          </p:cNvPr>
          <p:cNvPicPr>
            <a:picLocks noChangeAspect="1"/>
          </p:cNvPicPr>
          <p:nvPr/>
        </p:nvPicPr>
        <p:blipFill>
          <a:blip r:embed="rId2"/>
          <a:stretch>
            <a:fillRect/>
          </a:stretch>
        </p:blipFill>
        <p:spPr>
          <a:xfrm>
            <a:off x="1214937" y="781050"/>
            <a:ext cx="3975100" cy="5295900"/>
          </a:xfrm>
          <a:prstGeom prst="rect">
            <a:avLst/>
          </a:prstGeom>
          <a:ln w="25400">
            <a:solidFill>
              <a:schemeClr val="tx1"/>
            </a:solidFill>
          </a:ln>
        </p:spPr>
      </p:pic>
    </p:spTree>
    <p:extLst>
      <p:ext uri="{BB962C8B-B14F-4D97-AF65-F5344CB8AC3E}">
        <p14:creationId xmlns:p14="http://schemas.microsoft.com/office/powerpoint/2010/main" val="878560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868</Words>
  <Application>Microsoft Macintosh PowerPoint</Application>
  <PresentationFormat>Widescreen</PresentationFormat>
  <Paragraphs>29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Narrow</vt:lpstr>
      <vt:lpstr>Calibri</vt:lpstr>
      <vt:lpstr>Calibri Light</vt:lpstr>
      <vt:lpstr>Office Theme</vt:lpstr>
      <vt:lpstr>A Social Story for the Rest of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Ann GRAY</dc:creator>
  <cp:lastModifiedBy>CAROL Ann GRAY</cp:lastModifiedBy>
  <cp:revision>28</cp:revision>
  <dcterms:created xsi:type="dcterms:W3CDTF">2019-09-26T16:00:21Z</dcterms:created>
  <dcterms:modified xsi:type="dcterms:W3CDTF">2019-10-01T00:44:54Z</dcterms:modified>
</cp:coreProperties>
</file>