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2" r:id="rId4"/>
    <p:sldId id="265" r:id="rId5"/>
    <p:sldId id="257" r:id="rId6"/>
    <p:sldId id="258" r:id="rId7"/>
    <p:sldId id="259" r:id="rId8"/>
    <p:sldId id="266" r:id="rId9"/>
    <p:sldId id="267" r:id="rId10"/>
    <p:sldId id="260" r:id="rId11"/>
    <p:sldId id="261" r:id="rId12"/>
    <p:sldId id="263" r:id="rId13"/>
    <p:sldId id="268" r:id="rId14"/>
    <p:sldId id="272" r:id="rId15"/>
    <p:sldId id="277" r:id="rId16"/>
    <p:sldId id="270" r:id="rId17"/>
    <p:sldId id="280" r:id="rId18"/>
    <p:sldId id="276" r:id="rId19"/>
    <p:sldId id="269" r:id="rId20"/>
    <p:sldId id="27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4E4E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16"/>
    <p:restoredTop sz="94648"/>
  </p:normalViewPr>
  <p:slideViewPr>
    <p:cSldViewPr snapToGrid="0" snapToObjects="1">
      <p:cViewPr>
        <p:scale>
          <a:sx n="100" d="100"/>
          <a:sy n="100" d="100"/>
        </p:scale>
        <p:origin x="34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64FC-71FB-1541-9592-8A57A3655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9330E-FAEE-9C43-8204-F3161319A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251D-4072-6E45-91E5-5738DC95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68F1-4732-354E-8B51-B816920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E93A-6DF3-8E4F-AE04-AC633B30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4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3974-C9C8-674C-8C7A-C493EDDA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64924-05DF-C647-A83A-C651D5C00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975DB-1A7A-F548-9936-9E4DDB16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34F92-7632-5D4C-8A6E-866896D0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0CD90-BDB7-4B44-8E2B-0125CCAD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EE471-C12E-CA41-BBB7-ECF55578C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1970B-4E4C-6D47-AB11-1414C001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94CB-58D9-104D-96F9-C6C3ACAE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348C-FAF6-BA41-B2B2-787B0EF1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3DB2-8454-194A-82A1-703E4614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B346-3647-BB4D-B746-75750652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C8093-9BF0-A14E-86C6-0F71BD89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A294-4D5C-3D46-A99E-D53D7AA9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121C-7CE5-C74C-93AD-73CB9B1F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7E058-17C0-D247-8845-18895484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FAE4-DDC8-754F-8DF8-2526F668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8869E-69BC-8144-A89E-974214A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52313-E5E1-9A42-BA61-51DAA0C6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0D91-811B-D543-A805-7FA615D6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9260-13B0-A745-A52E-7D12644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A6CD-C6E8-1248-8B92-841F755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16F7-3EA0-B942-92B4-E8562F9B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53583-B4A1-7649-A880-A3F71A24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A94DB-E159-FB4B-84FF-D96573CE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1CA1-15EB-934E-BED0-B2B5E18D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914A-84D1-0E49-A4B2-E079A40C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3942-78E9-3B4A-A240-5B18E158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2E70C-C663-5241-87D8-21B5433D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4F3C3-990E-A440-89A5-B9CB6E0F8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3D8E7-AE92-B640-BD50-BE63EC16F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A8C97-60F4-6B4A-9A7C-28EDF8F45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296F3-9BFE-4344-92DF-FA55138F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EB943-02C3-F044-91E4-EC05AA1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5D371-BE5F-9647-A4AD-64C6941A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4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4A7C-D1CB-A64B-BED2-53965F3D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1C3ED-3E2A-4144-A06D-E63B2DB3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FD0AB-DFCB-0244-8CB0-07A6D7FE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7BA6A-177B-CA41-B7EB-2C191654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93400-E660-D44A-B242-CCF6090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07D63-6043-7946-AB06-B8454EE0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CEAB2-6E1E-3744-BA2C-E51A514E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6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62AA-592C-3041-AA4E-8207729F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4E63-D6A5-9047-88E7-4C69B625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BD0E5-E823-5E45-AF45-74D58B02F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CB38-7A68-EA40-A32B-138FC533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93A6B-56FE-4F45-BFF8-B2758F40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7D425-6508-C048-B6D7-73F31E22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7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CD1B-D196-2449-9FAC-271ADED6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D6161-65B0-0342-92E3-810F1D659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2F28B-EF06-3440-95DC-0BA14BF56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BF8F0-D3E2-2449-9E11-C2469117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C8EAF-5F23-424E-8789-3874D682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EDF07-67F4-6E46-ACC5-EB74933D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ACC2F-2A6A-724F-B744-4F2FE4A4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4214D-AC35-5E47-BB45-2D73D4EE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5A1B7-2820-A14C-A4FB-777FA9C7F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2526-43F8-8D42-9A0F-89166F449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AC3EA-FF6A-9B44-A7A5-17586F6A3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9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rolgraysocialstories.com/carols-club/clubhouse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alfloss.com/article/539632/scientific-benefits-having-laugh" TargetMode="External"/><Relationship Id="rId2" Type="http://schemas.openxmlformats.org/officeDocument/2006/relationships/hyperlink" Target="https://www.autismspeaks.org/what-autis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Social Story™ for the Rest of Us</a:t>
            </a:r>
          </a:p>
        </p:txBody>
      </p:sp>
    </p:spTree>
    <p:extLst>
      <p:ext uri="{BB962C8B-B14F-4D97-AF65-F5344CB8AC3E}">
        <p14:creationId xmlns:p14="http://schemas.microsoft.com/office/powerpoint/2010/main" val="82277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0394C-E6B7-1F4F-85E1-0BF4CB9302D2}"/>
              </a:ext>
            </a:extLst>
          </p:cNvPr>
          <p:cNvSpPr/>
          <p:nvPr/>
        </p:nvSpPr>
        <p:spPr>
          <a:xfrm>
            <a:off x="5837129" y="1290181"/>
            <a:ext cx="5241774" cy="387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sense of humor is essential when working with a child, adolescent, or adult with autism.  Humor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renews energy and resets focus, and sustains the Socially Curious when they are confused.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91665-83D5-7240-926B-677BA52D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37" y="781050"/>
            <a:ext cx="3975100" cy="5295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856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D668E-EC5D-D948-9CCA-414CBD08E6A5}"/>
              </a:ext>
            </a:extLst>
          </p:cNvPr>
          <p:cNvSpPr/>
          <p:nvPr/>
        </p:nvSpPr>
        <p:spPr>
          <a:xfrm>
            <a:off x="5997388" y="1155653"/>
            <a:ext cx="4894729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theorized that curious people make fewer social errors and are more likely to recognize and fix the mistakes that they do make.  I will try to process my mistakes with creativity and a forgiving sense of humor.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367E5-EE09-DF40-80B7-06E3340D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1" y="1349679"/>
            <a:ext cx="4564256" cy="4352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82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4D038-AAF6-4540-A4FA-F237C63DF6ED}"/>
              </a:ext>
            </a:extLst>
          </p:cNvPr>
          <p:cNvSpPr/>
          <p:nvPr/>
        </p:nvSpPr>
        <p:spPr>
          <a:xfrm>
            <a:off x="1752947" y="1478818"/>
            <a:ext cx="8981163" cy="3900363"/>
          </a:xfrm>
          <a:prstGeom prst="rect">
            <a:avLst/>
          </a:prstGeom>
          <a:effectLst>
            <a:outerShdw dist="38100"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successfully raise, teach, or consult on behalf of an individual with autism is to ensure equal access to information.  People with autism may be misled by anything animate or inanimate; from nonverbal social factors to a single word in conversation or a billboard along the highway.  I will try to watch out for this and be ready to describe or explain things.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5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930" y="1089764"/>
            <a:ext cx="3708747" cy="50855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Whether I am a parent or teacher, therapist or physician, I am part of an educational team.  The best educational teams recognize that: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A3178-2AA8-D544-8253-7C882425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77" y="1236248"/>
            <a:ext cx="5890975" cy="43855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89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A1D8-E24F-B347-A343-A5BAE97F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71" y="1172601"/>
            <a:ext cx="4569827" cy="60732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Feeling safe facilitates learning.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Understanding what’s next reduces anxiety.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Personalized structure builds predictability, supports effort, and builds confidence.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281A8-8979-6243-977E-95B770BC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18" y="1321191"/>
            <a:ext cx="5761971" cy="421561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2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75DD-30CC-5E4D-BBFB-2662083E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B6FE-6CCA-1046-AC59-A92A481E6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01AA8-E822-8A41-AC66-729003AA8C7A}"/>
              </a:ext>
            </a:extLst>
          </p:cNvPr>
          <p:cNvSpPr/>
          <p:nvPr/>
        </p:nvSpPr>
        <p:spPr>
          <a:xfrm>
            <a:off x="6164202" y="782637"/>
            <a:ext cx="5303898" cy="5181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Successful communication occurs when meaning is unaltered as it travels from sender to recipient and back again.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 can alter intended meaning.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Using autism-friendly phrasing and formats helps to ensure that intended messages remain intact.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D38D4-32A2-BB43-8E9D-7CDFB29F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82637"/>
            <a:ext cx="5189600" cy="50069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232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4772196" y="989289"/>
            <a:ext cx="6225175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Being social is often fun and best taught that way.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Social concepts make it possible for social skills to internalize, cross boundaries, and mix and match with little or no advance notice.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Social concepts can be taught.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AA34D-F213-3F43-8CC7-BD3C2F0C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6" y="819934"/>
            <a:ext cx="3573832" cy="52181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5409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4600135" y="1040963"/>
            <a:ext cx="2694575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People are usually employed doing something that they have done well all along.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BEF56-69BB-4748-866C-36F87E0C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81" y="1040963"/>
            <a:ext cx="3324264" cy="51814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0EE2E-914D-0945-88F0-33590B08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1019024"/>
            <a:ext cx="3840457" cy="51951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5504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1120463" y="5074276"/>
            <a:ext cx="10607604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What adults say and do, and how they say and do it, matters.  A lot.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 will try to be an effective member of an educational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238E0-5F68-604A-92B2-D724491C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734901"/>
            <a:ext cx="6350000" cy="42291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05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916" y="1018572"/>
            <a:ext cx="9966129" cy="53898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 am ready to learn about autism repeatedly.  Each person is unique.  Autism is never the same twice, either.  Social curiosity complements autism.  Humor re-energizes patience and re-sets attention and focus.  Children, adolescents, and adults with autism sometimes need educators to structure and ensure their equal access to information. Everything that I say and do on behalf of a person with autism has an impact. Positive and creative teaching fosters growth.  </a:t>
            </a:r>
          </a:p>
        </p:txBody>
      </p:sp>
    </p:spTree>
    <p:extLst>
      <p:ext uri="{BB962C8B-B14F-4D97-AF65-F5344CB8AC3E}">
        <p14:creationId xmlns:p14="http://schemas.microsoft.com/office/powerpoint/2010/main" val="350229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470400"/>
            <a:ext cx="10664190" cy="1897380"/>
          </a:xfrm>
        </p:spPr>
        <p:txBody>
          <a:bodyPr>
            <a:normAutofit fontScale="90000"/>
          </a:bodyPr>
          <a:lstStyle/>
          <a:p>
            <a:pPr algn="l"/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Carol Gray, with Dr. Siobhan Timmins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My sincere appreciation to Dr. Siobhan Timmins for her expert and insightful feedback on several drafts of this Story.  I am blessed to have her as a colleague and friend.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Carol Gray, 2019.  Exclusive permission is granted to distribute or use in presentation, only in its entirety and accompanied by complete referencing with each use:  </a:t>
            </a:r>
            <a:b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Gray, C. (October 1, 2019). A Social Story™ for the rest of us.  Retrieved online </a:t>
            </a: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https://carolgraysocialstories.com/carols-club/clubhouse/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84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D9EE06-EF78-D444-A2DE-C54B9A7E958B}"/>
              </a:ext>
            </a:extLst>
          </p:cNvPr>
          <p:cNvSpPr/>
          <p:nvPr/>
        </p:nvSpPr>
        <p:spPr>
          <a:xfrm>
            <a:off x="1185797" y="2662951"/>
            <a:ext cx="9820405" cy="1949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My name is ______________ and this my Social Story.  I will try to keep it in a safe place, just in case I want to read it again sometime or share it with someone else.</a:t>
            </a:r>
          </a:p>
        </p:txBody>
      </p:sp>
    </p:spTree>
    <p:extLst>
      <p:ext uri="{BB962C8B-B14F-4D97-AF65-F5344CB8AC3E}">
        <p14:creationId xmlns:p14="http://schemas.microsoft.com/office/powerpoint/2010/main" val="341270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485AC9-2A14-054A-8F6A-4CB93DB63F74}"/>
              </a:ext>
            </a:extLst>
          </p:cNvPr>
          <p:cNvSpPr/>
          <p:nvPr/>
        </p:nvSpPr>
        <p:spPr>
          <a:xfrm>
            <a:off x="965200" y="1196818"/>
            <a:ext cx="10655300" cy="446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Speaks. 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Rosenfeld, J. (April 11, 2018, updated March 27, 2019). 11 scientific benefits of having a 	laugh. Retrieved online from Mental Floss: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https://mentalfloss.com/article/539632/scientific-benefits-having-laugh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Shore, S.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1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A7DFB-D30C-4240-8476-8E702081B1A3}"/>
              </a:ext>
            </a:extLst>
          </p:cNvPr>
          <p:cNvSpPr/>
          <p:nvPr/>
        </p:nvSpPr>
        <p:spPr>
          <a:xfrm>
            <a:off x="6318738" y="363415"/>
            <a:ext cx="4999892" cy="5819824"/>
          </a:xfrm>
          <a:prstGeom prst="rect">
            <a:avLst/>
          </a:prstGeom>
          <a:effectLst>
            <a:outerShdw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 typical adult. I have a son, daughter, student, or client who is diagnosed with autism.  “Autism, or autism spectrum disorder (ASD), refers to a broad range of conditions characterized by challenges with social skills, repetitive behaviors, speech and nonverbal communication” (Autism Speaks).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D3798-7FFB-2841-9E7B-4B24DAB4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8" y="596967"/>
            <a:ext cx="5353552" cy="5522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753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4D4332-1882-3349-A8F6-9AC7D56D6360}"/>
              </a:ext>
            </a:extLst>
          </p:cNvPr>
          <p:cNvSpPr/>
          <p:nvPr/>
        </p:nvSpPr>
        <p:spPr>
          <a:xfrm>
            <a:off x="5718220" y="476518"/>
            <a:ext cx="5738674" cy="583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Stephen Shore, a professor at Adelphi University and person with autism has said that, “If you’ve met one person with autism, you’ve met one person with autism” (Shore, date unknown). This means that I will need to learn about autism over and over again, as long as I keep meeting people with autism.  This is okay.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3572-B965-414E-A97F-3631AC3D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7" y="862885"/>
            <a:ext cx="4713206" cy="52856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34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D40E3-206C-F74F-8082-8299F73C3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487" y="1202138"/>
            <a:ext cx="6434070" cy="5464221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Every person is the result of a combination of genes and life experiences. Together, they express themselves in a one-time-only physical appearance and a never-to-be-repeated constellation of strengths, weaknesses, temperament, personality, and talent.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B9196-7A7D-CC43-A876-B326D922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3" y="661339"/>
            <a:ext cx="3639171" cy="54642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204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1D94D2-046F-414E-A220-5912197A98DA}"/>
              </a:ext>
            </a:extLst>
          </p:cNvPr>
          <p:cNvSpPr/>
          <p:nvPr/>
        </p:nvSpPr>
        <p:spPr>
          <a:xfrm>
            <a:off x="5509846" y="832487"/>
            <a:ext cx="6096000" cy="5193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Despite that, typical most people perceive and respond to sights, sounds, and social factors within a similar “or typical” range.  As they grow, they begin making assumptions about what other people know, think, feel, or believe and pride themselves in how often they are right.  I will try to abandon thinking I am right about this sort of thing all the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35BFE-30D1-7843-81A3-0185D8ED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5" y="1635473"/>
            <a:ext cx="4457356" cy="3587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211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C1D88-E542-7146-A96D-0AFA19AE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107" y="2017871"/>
            <a:ext cx="6904442" cy="5178332"/>
          </a:xfrm>
          <a:prstGeom prst="rect">
            <a:avLst/>
          </a:prstGeom>
          <a:solidFill>
            <a:schemeClr val="tx1"/>
          </a:solidFill>
          <a:effectLst>
            <a:softEdge rad="10541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F9D675-7995-FA4C-8EAE-34E71264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214" y="776616"/>
            <a:ext cx="9724635" cy="5599330"/>
          </a:xfrm>
        </p:spPr>
        <p:txBody>
          <a:bodyPr>
            <a:normAutofit fontScale="92500" lnSpcReduction="10000"/>
          </a:bodyPr>
          <a:lstStyle/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Just like everyone else, a child, adolescent, or adult with autism is unique. In a way, having autism is like being unique twice - once as a person and again because of autism.  With autism, the perception and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interpretation of sights, sounds, and social factors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are atypical at times.  When I’m with a person with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autism, I will try to recognize all that we have in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common, respect the differences, and respond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accordingly.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88E2B-C89D-E746-9D36-A474B0FBE6C8}"/>
              </a:ext>
            </a:extLst>
          </p:cNvPr>
          <p:cNvSpPr/>
          <p:nvPr/>
        </p:nvSpPr>
        <p:spPr>
          <a:xfrm>
            <a:off x="6096000" y="832487"/>
            <a:ext cx="5577767" cy="5193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Adults often attribute typical intent or motivation to explain the atypical responses of a child with autism.  They are likely to be in error.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is more at ease with people who are socially curious, who take time to gather information about how things look, sound, and feel to another person.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11813-F5CB-2E47-B5A5-55B92C9C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7" y="994068"/>
            <a:ext cx="4879995" cy="50314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35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799E0-53A8-8042-B860-F966E4CCD472}"/>
              </a:ext>
            </a:extLst>
          </p:cNvPr>
          <p:cNvSpPr/>
          <p:nvPr/>
        </p:nvSpPr>
        <p:spPr>
          <a:xfrm>
            <a:off x="838006" y="1044184"/>
            <a:ext cx="4598291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curiosity comes naturally to some people; others learn it with practice.  A few people are “socially decided” and do not entertain the possibility of human experiences outside of their own.  I will try to be socially curious.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27B1F-3A53-2F4A-A151-21484D0A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10" y="1322875"/>
            <a:ext cx="5692231" cy="4212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785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896</Words>
  <Application>Microsoft Macintosh PowerPoint</Application>
  <PresentationFormat>Widescreen</PresentationFormat>
  <Paragraphs>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Office Theme</vt:lpstr>
      <vt:lpstr>A Social Story™ for the Rest of Us</vt:lpstr>
      <vt:lpstr>    Carol Gray, with Dr. Siobhan Timmins  My sincere appreciation to Dr. Siobhan Timmins for her expert and insightful feedback on several drafts of this Story.  I am blessed to have her as a colleague and friend.    © Carol Gray, 2019.  Exclusive permission is granted to distribute or use in presentation, only in its entirety and accompanied by complete referencing with each use:   Gray, C. (October 1, 2019). A Social Story™ for the rest of us.  Retrieved online https://carolgraysocialstories.com/carols-club/clubhouse/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Ann GRAY</dc:creator>
  <cp:lastModifiedBy>CAROL Ann GRAY</cp:lastModifiedBy>
  <cp:revision>53</cp:revision>
  <dcterms:created xsi:type="dcterms:W3CDTF">2019-09-26T16:00:21Z</dcterms:created>
  <dcterms:modified xsi:type="dcterms:W3CDTF">2019-10-01T20:24:41Z</dcterms:modified>
</cp:coreProperties>
</file>